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9" r:id="rId2"/>
  </p:sldMasterIdLst>
  <p:notesMasterIdLst>
    <p:notesMasterId r:id="rId41"/>
  </p:notesMasterIdLst>
  <p:handoutMasterIdLst>
    <p:handoutMasterId r:id="rId42"/>
  </p:handoutMasterIdLst>
  <p:sldIdLst>
    <p:sldId id="365" r:id="rId3"/>
    <p:sldId id="388" r:id="rId4"/>
    <p:sldId id="391" r:id="rId5"/>
    <p:sldId id="366" r:id="rId6"/>
    <p:sldId id="382" r:id="rId7"/>
    <p:sldId id="386" r:id="rId8"/>
    <p:sldId id="385" r:id="rId9"/>
    <p:sldId id="384" r:id="rId10"/>
    <p:sldId id="381" r:id="rId11"/>
    <p:sldId id="370" r:id="rId12"/>
    <p:sldId id="367" r:id="rId13"/>
    <p:sldId id="383" r:id="rId14"/>
    <p:sldId id="392" r:id="rId15"/>
    <p:sldId id="393" r:id="rId16"/>
    <p:sldId id="395" r:id="rId17"/>
    <p:sldId id="394" r:id="rId18"/>
    <p:sldId id="398" r:id="rId19"/>
    <p:sldId id="396" r:id="rId20"/>
    <p:sldId id="397" r:id="rId21"/>
    <p:sldId id="399" r:id="rId22"/>
    <p:sldId id="402" r:id="rId23"/>
    <p:sldId id="403" r:id="rId24"/>
    <p:sldId id="369" r:id="rId25"/>
    <p:sldId id="368" r:id="rId26"/>
    <p:sldId id="371" r:id="rId27"/>
    <p:sldId id="404" r:id="rId28"/>
    <p:sldId id="374" r:id="rId29"/>
    <p:sldId id="373" r:id="rId30"/>
    <p:sldId id="372" r:id="rId31"/>
    <p:sldId id="375" r:id="rId32"/>
    <p:sldId id="376" r:id="rId33"/>
    <p:sldId id="379" r:id="rId34"/>
    <p:sldId id="405" r:id="rId35"/>
    <p:sldId id="380" r:id="rId36"/>
    <p:sldId id="390" r:id="rId37"/>
    <p:sldId id="387" r:id="rId38"/>
    <p:sldId id="389" r:id="rId39"/>
    <p:sldId id="406" r:id="rId40"/>
  </p:sldIdLst>
  <p:sldSz cx="9144000" cy="6858000" type="screen4x3"/>
  <p:notesSz cx="7099300" cy="10234613"/>
  <p:custDataLst>
    <p:tags r:id="rId4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007DBC"/>
    <a:srgbClr val="DEF1F2"/>
    <a:srgbClr val="006699"/>
    <a:srgbClr val="99CCFF"/>
    <a:srgbClr val="3366FF"/>
    <a:srgbClr val="FF0000"/>
    <a:srgbClr val="FF3300"/>
    <a:srgbClr val="FFFF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06" autoAdjust="0"/>
    <p:restoredTop sz="94703" autoAdjust="0"/>
  </p:normalViewPr>
  <p:slideViewPr>
    <p:cSldViewPr showGuides="1">
      <p:cViewPr>
        <p:scale>
          <a:sx n="75" d="100"/>
          <a:sy n="75" d="100"/>
        </p:scale>
        <p:origin x="-2580" y="-1122"/>
      </p:cViewPr>
      <p:guideLst>
        <p:guide orient="horz" pos="12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390" y="-7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94C0A-2463-4CD7-B839-0EB775A58A47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2EDC2F04-D69D-4870-A7C3-AB67A39BA996}">
      <dgm:prSet phldrT="[Texte]" custT="1"/>
      <dgm:spPr/>
      <dgm:t>
        <a:bodyPr/>
        <a:lstStyle/>
        <a:p>
          <a:endParaRPr lang="fr-FR" sz="3600" smtClean="0"/>
        </a:p>
        <a:p>
          <a:endParaRPr lang="fr-FR" sz="3600" smtClean="0"/>
        </a:p>
        <a:p>
          <a:r>
            <a:rPr lang="fr-FR" sz="4000" smtClean="0"/>
            <a:t>1960</a:t>
          </a:r>
          <a:endParaRPr lang="fr-FR" sz="3600" dirty="0"/>
        </a:p>
      </dgm:t>
    </dgm:pt>
    <dgm:pt modelId="{3D7A7FC7-371D-4B59-8AA6-6D78E6607FA9}" type="parTrans" cxnId="{3BA70D60-6D26-41B4-8917-3F7041BF795D}">
      <dgm:prSet/>
      <dgm:spPr/>
      <dgm:t>
        <a:bodyPr/>
        <a:lstStyle/>
        <a:p>
          <a:endParaRPr lang="fr-FR"/>
        </a:p>
      </dgm:t>
    </dgm:pt>
    <dgm:pt modelId="{1A64AE79-6D53-49E9-986C-41C34B7E9DBE}" type="sibTrans" cxnId="{3BA70D60-6D26-41B4-8917-3F7041BF795D}">
      <dgm:prSet/>
      <dgm:spPr/>
      <dgm:t>
        <a:bodyPr/>
        <a:lstStyle/>
        <a:p>
          <a:endParaRPr lang="fr-FR"/>
        </a:p>
      </dgm:t>
    </dgm:pt>
    <dgm:pt modelId="{06D6F582-760F-4AE3-856F-5BFF1D090230}">
      <dgm:prSet phldrT="[Texte]" custT="1"/>
      <dgm:spPr/>
      <dgm:t>
        <a:bodyPr/>
        <a:lstStyle/>
        <a:p>
          <a:endParaRPr lang="fr-FR" sz="4000" smtClean="0"/>
        </a:p>
        <a:p>
          <a:endParaRPr lang="fr-FR" sz="4000" smtClean="0"/>
        </a:p>
        <a:p>
          <a:endParaRPr lang="fr-FR" sz="4000" smtClean="0"/>
        </a:p>
        <a:p>
          <a:r>
            <a:rPr lang="fr-FR" sz="4000" smtClean="0"/>
            <a:t>2010</a:t>
          </a:r>
          <a:endParaRPr lang="fr-FR" sz="4000" dirty="0"/>
        </a:p>
      </dgm:t>
    </dgm:pt>
    <dgm:pt modelId="{24AC51AB-680A-4815-BA79-9193773000FD}" type="parTrans" cxnId="{2A4B91AB-763B-4371-BA81-95D99C0D67B4}">
      <dgm:prSet/>
      <dgm:spPr/>
      <dgm:t>
        <a:bodyPr/>
        <a:lstStyle/>
        <a:p>
          <a:endParaRPr lang="fr-FR"/>
        </a:p>
      </dgm:t>
    </dgm:pt>
    <dgm:pt modelId="{5FAA4D1A-A81B-4DA1-B88A-C37BD3541FA2}" type="sibTrans" cxnId="{2A4B91AB-763B-4371-BA81-95D99C0D67B4}">
      <dgm:prSet/>
      <dgm:spPr/>
      <dgm:t>
        <a:bodyPr/>
        <a:lstStyle/>
        <a:p>
          <a:endParaRPr lang="fr-FR"/>
        </a:p>
      </dgm:t>
    </dgm:pt>
    <dgm:pt modelId="{06B3D5E3-59A0-40FA-AD6A-190AB56F4E25}" type="pres">
      <dgm:prSet presAssocID="{BCB94C0A-2463-4CD7-B839-0EB775A58A47}" presName="arrowDiagram" presStyleCnt="0">
        <dgm:presLayoutVars>
          <dgm:chMax val="5"/>
          <dgm:dir/>
          <dgm:resizeHandles val="exact"/>
        </dgm:presLayoutVars>
      </dgm:prSet>
      <dgm:spPr/>
    </dgm:pt>
    <dgm:pt modelId="{F38B1B31-239A-49E3-B681-74D7477E2F60}" type="pres">
      <dgm:prSet presAssocID="{BCB94C0A-2463-4CD7-B839-0EB775A58A47}" presName="arrow" presStyleLbl="bgShp" presStyleIdx="0" presStyleCnt="1" custScaleX="100000" custScaleY="75000" custLinFactNeighborX="-5586" custLinFactNeighborY="-17788"/>
      <dgm:spPr/>
    </dgm:pt>
    <dgm:pt modelId="{82097404-127E-495B-AD2A-74A1E5C5C0D3}" type="pres">
      <dgm:prSet presAssocID="{BCB94C0A-2463-4CD7-B839-0EB775A58A47}" presName="arrowDiagram2" presStyleCnt="0"/>
      <dgm:spPr/>
    </dgm:pt>
    <dgm:pt modelId="{568720E8-B577-4B85-86DA-880C202BC4BC}" type="pres">
      <dgm:prSet presAssocID="{2EDC2F04-D69D-4870-A7C3-AB67A39BA996}" presName="bullet2a" presStyleLbl="node1" presStyleIdx="0" presStyleCnt="2" custScaleX="617203" custScaleY="550898" custLinFactY="-95334" custLinFactNeighborX="-93251" custLinFactNeighborY="-100000"/>
      <dgm:spPr/>
    </dgm:pt>
    <dgm:pt modelId="{1D41E617-4711-4176-92A7-C4DC0F4C2110}" type="pres">
      <dgm:prSet presAssocID="{2EDC2F04-D69D-4870-A7C3-AB67A39BA996}" presName="textBox2a" presStyleLbl="revTx" presStyleIdx="0" presStyleCnt="2" custScaleX="153762" custLinFactNeighborX="-29216" custLinFactNeighborY="-4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94033FA-76F4-4398-B861-5D74347FF633}" type="pres">
      <dgm:prSet presAssocID="{06D6F582-760F-4AE3-856F-5BFF1D090230}" presName="bullet2b" presStyleLbl="node1" presStyleIdx="1" presStyleCnt="2" custScaleX="366081" custScaleY="357565" custLinFactY="-4970" custLinFactNeighborX="-29783" custLinFactNeighborY="-100000"/>
      <dgm:spPr/>
    </dgm:pt>
    <dgm:pt modelId="{08265ADB-97E6-4C3A-91EB-32B037ADBA10}" type="pres">
      <dgm:prSet presAssocID="{06D6F582-760F-4AE3-856F-5BFF1D090230}" presName="textBox2b" presStyleLbl="revTx" presStyleIdx="1" presStyleCnt="2" custFlipVert="0" custScaleY="58610" custLinFactNeighborX="-43696" custLinFactNeighborY="-250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BA70D60-6D26-41B4-8917-3F7041BF795D}" srcId="{BCB94C0A-2463-4CD7-B839-0EB775A58A47}" destId="{2EDC2F04-D69D-4870-A7C3-AB67A39BA996}" srcOrd="0" destOrd="0" parTransId="{3D7A7FC7-371D-4B59-8AA6-6D78E6607FA9}" sibTransId="{1A64AE79-6D53-49E9-986C-41C34B7E9DBE}"/>
    <dgm:cxn modelId="{F71A44B5-CDC5-4039-9D26-04A0AA1DD2D3}" type="presOf" srcId="{06D6F582-760F-4AE3-856F-5BFF1D090230}" destId="{08265ADB-97E6-4C3A-91EB-32B037ADBA10}" srcOrd="0" destOrd="0" presId="urn:microsoft.com/office/officeart/2005/8/layout/arrow2"/>
    <dgm:cxn modelId="{62B5112B-5EA6-41FF-882C-45DB97D426C4}" type="presOf" srcId="{BCB94C0A-2463-4CD7-B839-0EB775A58A47}" destId="{06B3D5E3-59A0-40FA-AD6A-190AB56F4E25}" srcOrd="0" destOrd="0" presId="urn:microsoft.com/office/officeart/2005/8/layout/arrow2"/>
    <dgm:cxn modelId="{2A4B91AB-763B-4371-BA81-95D99C0D67B4}" srcId="{BCB94C0A-2463-4CD7-B839-0EB775A58A47}" destId="{06D6F582-760F-4AE3-856F-5BFF1D090230}" srcOrd="1" destOrd="0" parTransId="{24AC51AB-680A-4815-BA79-9193773000FD}" sibTransId="{5FAA4D1A-A81B-4DA1-B88A-C37BD3541FA2}"/>
    <dgm:cxn modelId="{A819C9DF-87C9-4998-91F6-A57AA9E65A00}" type="presOf" srcId="{2EDC2F04-D69D-4870-A7C3-AB67A39BA996}" destId="{1D41E617-4711-4176-92A7-C4DC0F4C2110}" srcOrd="0" destOrd="0" presId="urn:microsoft.com/office/officeart/2005/8/layout/arrow2"/>
    <dgm:cxn modelId="{A69105A2-2183-46EC-AA9D-2D24CBCA20A9}" type="presParOf" srcId="{06B3D5E3-59A0-40FA-AD6A-190AB56F4E25}" destId="{F38B1B31-239A-49E3-B681-74D7477E2F60}" srcOrd="0" destOrd="0" presId="urn:microsoft.com/office/officeart/2005/8/layout/arrow2"/>
    <dgm:cxn modelId="{48D4957E-5385-4BC9-9C5D-2DFE6DBEDB00}" type="presParOf" srcId="{06B3D5E3-59A0-40FA-AD6A-190AB56F4E25}" destId="{82097404-127E-495B-AD2A-74A1E5C5C0D3}" srcOrd="1" destOrd="0" presId="urn:microsoft.com/office/officeart/2005/8/layout/arrow2"/>
    <dgm:cxn modelId="{FD97323E-F73A-438B-9D7A-A70AF31627D0}" type="presParOf" srcId="{82097404-127E-495B-AD2A-74A1E5C5C0D3}" destId="{568720E8-B577-4B85-86DA-880C202BC4BC}" srcOrd="0" destOrd="0" presId="urn:microsoft.com/office/officeart/2005/8/layout/arrow2"/>
    <dgm:cxn modelId="{15CFE007-189D-45BA-95A9-8430967761FE}" type="presParOf" srcId="{82097404-127E-495B-AD2A-74A1E5C5C0D3}" destId="{1D41E617-4711-4176-92A7-C4DC0F4C2110}" srcOrd="1" destOrd="0" presId="urn:microsoft.com/office/officeart/2005/8/layout/arrow2"/>
    <dgm:cxn modelId="{E46ED4A4-2BBA-478B-B724-13EB54831710}" type="presParOf" srcId="{82097404-127E-495B-AD2A-74A1E5C5C0D3}" destId="{794033FA-76F4-4398-B861-5D74347FF633}" srcOrd="2" destOrd="0" presId="urn:microsoft.com/office/officeart/2005/8/layout/arrow2"/>
    <dgm:cxn modelId="{D3F70C0A-C9CA-45A5-90CC-76C35EB3436F}" type="presParOf" srcId="{82097404-127E-495B-AD2A-74A1E5C5C0D3}" destId="{08265ADB-97E6-4C3A-91EB-32B037ADBA10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B1B31-239A-49E3-B681-74D7477E2F60}">
      <dsp:nvSpPr>
        <dsp:cNvPr id="0" name=""/>
        <dsp:cNvSpPr/>
      </dsp:nvSpPr>
      <dsp:spPr>
        <a:xfrm>
          <a:off x="0" y="0"/>
          <a:ext cx="6144344" cy="288016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720E8-B577-4B85-86DA-880C202BC4BC}">
      <dsp:nvSpPr>
        <dsp:cNvPr id="0" name=""/>
        <dsp:cNvSpPr/>
      </dsp:nvSpPr>
      <dsp:spPr>
        <a:xfrm>
          <a:off x="671894" y="1080121"/>
          <a:ext cx="1327307" cy="11847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E617-4711-4176-92A7-C4DC0F4C2110}">
      <dsp:nvSpPr>
        <dsp:cNvPr id="0" name=""/>
        <dsp:cNvSpPr/>
      </dsp:nvSpPr>
      <dsp:spPr>
        <a:xfrm>
          <a:off x="415878" y="2016218"/>
          <a:ext cx="3070491" cy="1639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52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600" kern="120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smtClean="0"/>
            <a:t>1960</a:t>
          </a:r>
          <a:endParaRPr lang="fr-FR" sz="3600" kern="1200" dirty="0"/>
        </a:p>
      </dsp:txBody>
      <dsp:txXfrm>
        <a:off x="415878" y="2016218"/>
        <a:ext cx="3070491" cy="1639771"/>
      </dsp:txXfrm>
    </dsp:sp>
    <dsp:sp modelId="{794033FA-76F4-4398-B861-5D74347FF633}">
      <dsp:nvSpPr>
        <dsp:cNvPr id="0" name=""/>
        <dsp:cNvSpPr/>
      </dsp:nvSpPr>
      <dsp:spPr>
        <a:xfrm>
          <a:off x="2809844" y="144015"/>
          <a:ext cx="1349596" cy="13182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65ADB-97E6-4C3A-91EB-32B037ADBA10}">
      <dsp:nvSpPr>
        <dsp:cNvPr id="0" name=""/>
        <dsp:cNvSpPr/>
      </dsp:nvSpPr>
      <dsp:spPr>
        <a:xfrm>
          <a:off x="2721870" y="1080123"/>
          <a:ext cx="1996911" cy="1489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346" tIns="0" rIns="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000" kern="120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smtClean="0"/>
            <a:t>2010</a:t>
          </a:r>
          <a:endParaRPr lang="fr-FR" sz="4000" kern="1200" dirty="0"/>
        </a:p>
      </dsp:txBody>
      <dsp:txXfrm>
        <a:off x="2721870" y="1080123"/>
        <a:ext cx="1996911" cy="1489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629" y="77817"/>
            <a:ext cx="3076786" cy="64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t" anchorCtr="0" compatLnSpc="1">
            <a:prstTxWarp prst="textNoShape">
              <a:avLst/>
            </a:prstTxWarp>
          </a:bodyPr>
          <a:lstStyle>
            <a:lvl1pPr defTabSz="982353">
              <a:defRPr sz="1000" b="0"/>
            </a:lvl1pPr>
          </a:lstStyle>
          <a:p>
            <a:pPr>
              <a:defRPr/>
            </a:pPr>
            <a:r>
              <a:rPr lang="fr-FR" sz="900" dirty="0"/>
              <a:t>Service Communication</a:t>
            </a:r>
          </a:p>
          <a:p>
            <a:pPr>
              <a:defRPr/>
            </a:pPr>
            <a:r>
              <a:rPr lang="fr-FR" dirty="0"/>
              <a:t>Journées d’Enseignement </a:t>
            </a:r>
            <a:r>
              <a:rPr lang="fr-FR" dirty="0" smtClean="0"/>
              <a:t>Post Universitaire</a:t>
            </a:r>
            <a:endParaRPr lang="fr-FR" dirty="0"/>
          </a:p>
          <a:p>
            <a:pPr>
              <a:defRPr/>
            </a:pPr>
            <a:r>
              <a:rPr lang="fr-FR" dirty="0" smtClean="0"/>
              <a:t>2014 – CNIT Paris La Défense</a:t>
            </a:r>
          </a:p>
          <a:p>
            <a:pPr>
              <a:defRPr/>
            </a:pPr>
            <a:r>
              <a:rPr lang="fr-FR" dirty="0" smtClean="0"/>
              <a:t>Dr Jean-Luc FRIGUET</a:t>
            </a:r>
            <a:endParaRPr lang="fr-F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930" y="4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t" anchorCtr="0" compatLnSpc="1">
            <a:prstTxWarp prst="textNoShape">
              <a:avLst/>
            </a:prstTxWarp>
          </a:bodyPr>
          <a:lstStyle>
            <a:lvl1pPr algn="r" defTabSz="98235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1695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b" anchorCtr="0" compatLnSpc="1">
            <a:prstTxWarp prst="textNoShape">
              <a:avLst/>
            </a:prstTxWarp>
          </a:bodyPr>
          <a:lstStyle>
            <a:lvl1pPr defTabSz="98235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930" y="9721695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b" anchorCtr="0" compatLnSpc="1">
            <a:prstTxWarp prst="textNoShape">
              <a:avLst/>
            </a:prstTxWarp>
          </a:bodyPr>
          <a:lstStyle>
            <a:lvl1pPr algn="r" defTabSz="982353">
              <a:defRPr sz="1200" b="0"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02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t" anchorCtr="0" compatLnSpc="1">
            <a:prstTxWarp prst="textNoShape">
              <a:avLst/>
            </a:prstTxWarp>
          </a:bodyPr>
          <a:lstStyle>
            <a:lvl1pPr defTabSz="98235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930" y="4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t" anchorCtr="0" compatLnSpc="1">
            <a:prstTxWarp prst="textNoShape">
              <a:avLst/>
            </a:prstTxWarp>
          </a:bodyPr>
          <a:lstStyle>
            <a:lvl1pPr algn="r" defTabSz="98235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300" y="4860850"/>
            <a:ext cx="5680708" cy="460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1695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b" anchorCtr="0" compatLnSpc="1">
            <a:prstTxWarp prst="textNoShape">
              <a:avLst/>
            </a:prstTxWarp>
          </a:bodyPr>
          <a:lstStyle>
            <a:lvl1pPr defTabSz="982353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930" y="9721695"/>
            <a:ext cx="3076787" cy="51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10" tIns="49056" rIns="98110" bIns="49056" numCol="1" anchor="b" anchorCtr="0" compatLnSpc="1">
            <a:prstTxWarp prst="textNoShape">
              <a:avLst/>
            </a:prstTxWarp>
          </a:bodyPr>
          <a:lstStyle>
            <a:lvl1pPr algn="r" defTabSz="982353">
              <a:defRPr sz="1200" b="0"/>
            </a:lvl1pPr>
          </a:lstStyle>
          <a:p>
            <a:pPr>
              <a:defRPr/>
            </a:pPr>
            <a:fld id="{1384B590-77A4-412C-B5AD-FF29281C4D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6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84B590-77A4-412C-B5AD-FF29281C4DED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65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fr-F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26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60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8F453-BCD6-45F4-BC82-A318EDDF627B}" type="datetimeFigureOut">
              <a:rPr lang="fr-FR" smtClean="0"/>
              <a:t>21/03/2014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B4B5F-9DE2-44B0-9E6F-A277122AA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68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59"/>
          <p:cNvSpPr txBox="1">
            <a:spLocks noChangeArrowheads="1"/>
          </p:cNvSpPr>
          <p:nvPr userDrawn="1"/>
        </p:nvSpPr>
        <p:spPr bwMode="auto">
          <a:xfrm>
            <a:off x="8658225" y="0"/>
            <a:ext cx="450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800" smtClean="0">
                <a:solidFill>
                  <a:schemeClr val="bg1"/>
                </a:solidFill>
              </a:rPr>
              <a:t>CDT</a:t>
            </a:r>
            <a:br>
              <a:rPr lang="fr-FR" sz="800" smtClean="0">
                <a:solidFill>
                  <a:schemeClr val="bg1"/>
                </a:solidFill>
              </a:rPr>
            </a:br>
            <a:r>
              <a:rPr lang="fr-FR" sz="80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4103" name="Rectangle 60"/>
          <p:cNvSpPr>
            <a:spLocks noChangeArrowheads="1"/>
          </p:cNvSpPr>
          <p:nvPr userDrawn="1"/>
        </p:nvSpPr>
        <p:spPr bwMode="auto">
          <a:xfrm>
            <a:off x="8675688" y="400050"/>
            <a:ext cx="4683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CBCB25E3-997C-4AD4-83CF-AFBA603EA09E}" type="slidenum">
              <a:rPr lang="fr-FR" sz="1200">
                <a:solidFill>
                  <a:schemeClr val="bg1"/>
                </a:solidFill>
              </a:rPr>
              <a:pPr algn="ctr"/>
              <a:t>‹N°›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4104" name="Line 61"/>
          <p:cNvSpPr>
            <a:spLocks noChangeShapeType="1"/>
          </p:cNvSpPr>
          <p:nvPr userDrawn="1"/>
        </p:nvSpPr>
        <p:spPr bwMode="auto">
          <a:xfrm>
            <a:off x="6516688" y="0"/>
            <a:ext cx="0" cy="69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5" name="Line 62"/>
          <p:cNvSpPr>
            <a:spLocks noChangeShapeType="1"/>
          </p:cNvSpPr>
          <p:nvPr userDrawn="1"/>
        </p:nvSpPr>
        <p:spPr bwMode="auto">
          <a:xfrm>
            <a:off x="6948488" y="0"/>
            <a:ext cx="0" cy="69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6" name="Line 63"/>
          <p:cNvSpPr>
            <a:spLocks noChangeShapeType="1"/>
          </p:cNvSpPr>
          <p:nvPr userDrawn="1"/>
        </p:nvSpPr>
        <p:spPr bwMode="auto">
          <a:xfrm>
            <a:off x="7380288" y="0"/>
            <a:ext cx="0" cy="69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7" name="Line 64"/>
          <p:cNvSpPr>
            <a:spLocks noChangeShapeType="1"/>
          </p:cNvSpPr>
          <p:nvPr userDrawn="1"/>
        </p:nvSpPr>
        <p:spPr bwMode="auto">
          <a:xfrm>
            <a:off x="7813675" y="0"/>
            <a:ext cx="0" cy="69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8" name="Line 65"/>
          <p:cNvSpPr>
            <a:spLocks noChangeShapeType="1"/>
          </p:cNvSpPr>
          <p:nvPr userDrawn="1"/>
        </p:nvSpPr>
        <p:spPr bwMode="auto">
          <a:xfrm>
            <a:off x="8245475" y="0"/>
            <a:ext cx="0" cy="69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09" name="Line 66"/>
          <p:cNvSpPr>
            <a:spLocks noChangeShapeType="1"/>
          </p:cNvSpPr>
          <p:nvPr userDrawn="1"/>
        </p:nvSpPr>
        <p:spPr bwMode="auto">
          <a:xfrm>
            <a:off x="8651875" y="0"/>
            <a:ext cx="0" cy="69215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Rectangle 72"/>
          <p:cNvSpPr>
            <a:spLocks noChangeArrowheads="1"/>
          </p:cNvSpPr>
          <p:nvPr userDrawn="1"/>
        </p:nvSpPr>
        <p:spPr bwMode="auto">
          <a:xfrm>
            <a:off x="-9300" y="489376"/>
            <a:ext cx="9153300" cy="455287"/>
          </a:xfrm>
          <a:prstGeom prst="rect">
            <a:avLst/>
          </a:prstGeom>
          <a:gradFill flip="none" rotWithShape="1">
            <a:gsLst>
              <a:gs pos="96000">
                <a:srgbClr val="0066CC"/>
              </a:gs>
              <a:gs pos="0">
                <a:srgbClr val="00339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lvl="0" algn="ctr"/>
            <a:endParaRPr lang="fr-FR" b="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72"/>
          <p:cNvSpPr>
            <a:spLocks noChangeArrowheads="1"/>
          </p:cNvSpPr>
          <p:nvPr userDrawn="1"/>
        </p:nvSpPr>
        <p:spPr bwMode="auto">
          <a:xfrm flipV="1">
            <a:off x="0" y="6386544"/>
            <a:ext cx="9144000" cy="209048"/>
          </a:xfrm>
          <a:prstGeom prst="rect">
            <a:avLst/>
          </a:prstGeom>
          <a:solidFill>
            <a:srgbClr val="003399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lvl="0" algn="ctr"/>
            <a:endParaRPr lang="fr-FR" b="0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522693" y="6343114"/>
            <a:ext cx="44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B8FABEF-D2A9-48FE-B444-8872F930789C}" type="slidenum">
              <a:rPr lang="fr-FR" sz="1400" smtClean="0">
                <a:solidFill>
                  <a:schemeClr val="bg1"/>
                </a:solidFill>
              </a:rPr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grpSp>
        <p:nvGrpSpPr>
          <p:cNvPr id="21" name="Group 17"/>
          <p:cNvGrpSpPr>
            <a:grpSpLocks/>
          </p:cNvGrpSpPr>
          <p:nvPr userDrawn="1"/>
        </p:nvGrpSpPr>
        <p:grpSpPr bwMode="auto">
          <a:xfrm>
            <a:off x="251520" y="6233884"/>
            <a:ext cx="1282700" cy="600075"/>
            <a:chOff x="126" y="240"/>
            <a:chExt cx="1836" cy="858"/>
          </a:xfrm>
          <a:solidFill>
            <a:schemeClr val="bg1"/>
          </a:solidFill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26" y="240"/>
              <a:ext cx="1836" cy="85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  <p:pic>
          <p:nvPicPr>
            <p:cNvPr id="23" name="Picture 19" descr="LOGOCAR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326"/>
              <a:ext cx="1542" cy="6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P:\COMMUNIC\DIAPOS &amp; TRANSPARENTS\2014\Dr Friguet\02-2014-jepu\sources\JEPU-logo-b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28" y="6022775"/>
            <a:ext cx="1560737" cy="631727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DD8296D-1E4F-4B07-95F1-43216802FA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gif"/><Relationship Id="rId2" Type="http://schemas.openxmlformats.org/officeDocument/2006/relationships/image" Target="../media/image14.gif"/><Relationship Id="rId16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79" y="3863950"/>
            <a:ext cx="672264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retraite : 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rêve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 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utopie ?</a:t>
            </a:r>
          </a:p>
          <a:p>
            <a:pPr algn="ctr" eaLnBrk="1" hangingPunct="1">
              <a:spcBef>
                <a:spcPts val="0"/>
              </a:spcBef>
            </a:pPr>
            <a:r>
              <a:rPr 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 Jean-Luc </a:t>
            </a:r>
            <a:r>
              <a:rPr lang="fr-FR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Friguet</a:t>
            </a: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</a:p>
        </p:txBody>
      </p:sp>
      <p:pic>
        <p:nvPicPr>
          <p:cNvPr id="5" name="Picture 2" descr="P:\COMMUNIC\DIAPOS &amp; TRANSPARENTS\2014\Dr Friguet\02-2014-jepu\sources\JEPU-logo-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7" y="476672"/>
            <a:ext cx="5514965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333874" y="5387477"/>
            <a:ext cx="2476249" cy="1158443"/>
            <a:chOff x="126" y="240"/>
            <a:chExt cx="1836" cy="858"/>
          </a:xfrm>
          <a:solidFill>
            <a:schemeClr val="bg1"/>
          </a:solidFill>
        </p:grpSpPr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126" y="240"/>
              <a:ext cx="1836" cy="85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  <p:pic>
          <p:nvPicPr>
            <p:cNvPr id="8" name="Picture 19" descr="LOGOCAR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" y="326"/>
              <a:ext cx="1542" cy="6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7105398" y="276617"/>
            <a:ext cx="1877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i="1" dirty="0" smtClean="0">
                <a:solidFill>
                  <a:schemeClr val="bg1">
                    <a:lumMod val="65000"/>
                  </a:schemeClr>
                </a:solidFill>
              </a:rPr>
              <a:t>PROJET</a:t>
            </a:r>
            <a:endParaRPr lang="fr-FR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OMMUNIC\IMAGES ET PHOTOS\1-Banque d'images FREE\Illustrations\silhouettes\silhouettes-3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4" y="2719061"/>
            <a:ext cx="4089244" cy="2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:\COMMUNIC\IMAGES ET PHOTOS\1-Banque d'images FREE\Illustrations\silhouettes\silhouettes-3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2" r="7990"/>
          <a:stretch/>
        </p:blipFill>
        <p:spPr bwMode="auto">
          <a:xfrm>
            <a:off x="6188154" y="2728189"/>
            <a:ext cx="760110" cy="27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des </a:t>
            </a:r>
            <a:r>
              <a:rPr lang="fr-FR" dirty="0"/>
              <a:t>anesthésistes / </a:t>
            </a:r>
            <a:r>
              <a:rPr lang="fr-FR" dirty="0" smtClean="0"/>
              <a:t>affiliés CARMF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1219977" y="1916832"/>
            <a:ext cx="23439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125 278 </a:t>
            </a:r>
            <a:endParaRPr lang="fr-FR" altLang="fr-FR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affiliés </a:t>
            </a:r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CARMF 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946067" y="1898829"/>
            <a:ext cx="21291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3 </a:t>
            </a:r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796 </a:t>
            </a:r>
          </a:p>
          <a:p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anesthésistes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001164" y="2884631"/>
            <a:ext cx="1055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4800" dirty="0" smtClean="0">
                <a:ln w="3175">
                  <a:noFill/>
                </a:ln>
                <a:solidFill>
                  <a:srgbClr val="FF0000"/>
                </a:solidFill>
              </a:rPr>
              <a:t>3 %</a:t>
            </a:r>
            <a:endParaRPr lang="fr-FR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80281"/>
            <a:ext cx="8229600" cy="1143000"/>
          </a:xfrm>
        </p:spPr>
        <p:txBody>
          <a:bodyPr/>
          <a:lstStyle/>
          <a:p>
            <a:r>
              <a:rPr lang="fr-FR" dirty="0"/>
              <a:t>39 bénéficiaires des indemnités journalières </a:t>
            </a:r>
            <a:br>
              <a:rPr lang="fr-FR" dirty="0"/>
            </a:br>
            <a:r>
              <a:rPr lang="fr-FR" sz="2800" dirty="0" smtClean="0">
                <a:solidFill>
                  <a:srgbClr val="0070C0"/>
                </a:solidFill>
              </a:rPr>
              <a:t>Année 2013</a:t>
            </a:r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23528" y="1579871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800" dirty="0" smtClean="0"/>
          </a:p>
          <a:p>
            <a:pPr marL="0" indent="0">
              <a:buNone/>
            </a:pPr>
            <a:endParaRPr lang="fr-FR" altLang="fr-FR" dirty="0" smtClean="0"/>
          </a:p>
        </p:txBody>
      </p:sp>
      <p:graphicFrame>
        <p:nvGraphicFramePr>
          <p:cNvPr id="6" name="Group 4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53694"/>
              </p:ext>
            </p:extLst>
          </p:nvPr>
        </p:nvGraphicFramePr>
        <p:xfrm>
          <a:off x="1691680" y="2087889"/>
          <a:ext cx="6624736" cy="264678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3024336"/>
                <a:gridCol w="1800200"/>
                <a:gridCol w="1800200"/>
              </a:tblGrid>
              <a:tr h="699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Nature</a:t>
                      </a:r>
                      <a:r>
                        <a:rPr lang="fr-FR" sz="24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des a</a:t>
                      </a: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ffections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Anesthésistes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Ensemble </a:t>
                      </a:r>
                      <a:b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 médecins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Cancéreuses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Psychiatriques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fr-FR" sz="24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fr-FR" sz="2400" b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5429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Rhumatologiques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9 %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361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Autres affections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39 %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30" descr="Corps-bl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277094" cy="271250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03848" y="5092986"/>
            <a:ext cx="3719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dirty="0" smtClean="0">
                <a:ln w="3175">
                  <a:noFill/>
                </a:ln>
                <a:solidFill>
                  <a:srgbClr val="0070C0"/>
                </a:solidFill>
              </a:rPr>
              <a:t>Nombre de décès par an : 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5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 des anesthésistes</a:t>
            </a:r>
            <a:br>
              <a:rPr lang="fr-FR" dirty="0"/>
            </a:br>
            <a:endParaRPr lang="fr-FR" dirty="0"/>
          </a:p>
        </p:txBody>
      </p:sp>
      <p:pic>
        <p:nvPicPr>
          <p:cNvPr id="2050" name="Picture 2" descr="P:\COMMUNIC\DIAPOS &amp; TRANSPARENTS\2014\Dr Friguet\pyramide-ARE-CUMUL-01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6927" r="2043" b="10698"/>
          <a:stretch/>
        </p:blipFill>
        <p:spPr bwMode="auto">
          <a:xfrm>
            <a:off x="838200" y="1381125"/>
            <a:ext cx="75342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9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204864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3399"/>
                </a:solidFill>
              </a:rPr>
              <a:t>II La retraite plaisir d’une nouvelle vie</a:t>
            </a:r>
          </a:p>
          <a:p>
            <a:endParaRPr lang="fr-FR" sz="3200" b="0" dirty="0" smtClean="0"/>
          </a:p>
          <a:p>
            <a:r>
              <a:rPr lang="fr-FR" sz="3200" b="0" dirty="0" smtClean="0"/>
              <a:t>	Mais </a:t>
            </a:r>
            <a:r>
              <a:rPr lang="fr-FR" sz="3200" b="0" dirty="0"/>
              <a:t>pour combien de temps</a:t>
            </a:r>
          </a:p>
          <a:p>
            <a:r>
              <a:rPr lang="fr-FR" sz="3200" b="0" dirty="0" smtClean="0"/>
              <a:t>		Et </a:t>
            </a:r>
            <a:r>
              <a:rPr lang="fr-FR" sz="3200" b="0" dirty="0"/>
              <a:t>pour qui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3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« Le plaisir, clef de la longévité »</a:t>
            </a:r>
            <a:br>
              <a:rPr lang="fr-FR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Dr Bruno Vuillemin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1" name="Picture 2" descr="http://static.decitre.fr/media/catalog/product/cache/1/image/9df78eab33525d08d6e5fb8d27136e95/9/7/8/2/7/0/2/1/9782702131961F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32" y="2034381"/>
            <a:ext cx="1372812" cy="21765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ecx.images-amazon.com/images/I/515YXWCMAY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9562"/>
            <a:ext cx="1309067" cy="21894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ecx.images-amazon.com/images/I/51J5F0WENQL._SY445_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272" y="2247291"/>
            <a:ext cx="1355229" cy="21693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thumbs1.ebaystatic.com/m/m1FIsU6JoFkHGVXsfXeGdXg/1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18" y="3894981"/>
            <a:ext cx="1445826" cy="217651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albin-michel.fr/images/couv/1/8/7/9782226109781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87" y="2169693"/>
            <a:ext cx="1422290" cy="21903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cx.images-amazon.com/images/I/51NT52EZJBL._SY445_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26616"/>
            <a:ext cx="1336352" cy="221069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images-chapitre.com/ima1/original/419/1255419_31602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61" y="2161731"/>
            <a:ext cx="1447682" cy="22342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images-chapitre.com/ima0/original/003/1363003_326344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04" y="3949969"/>
            <a:ext cx="1440160" cy="225025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csimg.webmarchand.com/srv/FR/000009761792765o/T/340x340/C/FFFFFF/url/le-guide-du-bien-vieillir-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8576" y="3588801"/>
            <a:ext cx="1454573" cy="22104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leblognutrition.files.wordpress.com/2011/03/fredericsaldmann-vie-temps.jpg?w=224&amp;h=35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3191"/>
            <a:ext cx="1440160" cy="22695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static.decitre.fr/media/catalog/product/cache/1/image/9df78eab33525d08d6e5fb8d27136e95/9/7/8/2/8/7/7/0/9782877066075FS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25" y="2793351"/>
            <a:ext cx="1543286" cy="226953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étails sur le produit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7146" y="2210182"/>
            <a:ext cx="1502475" cy="22822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bionutrics.eu/img/p/5377-426-large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3874590"/>
            <a:ext cx="1621085" cy="23168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epanouissementpersonnel.blog50.com/media/02/02/384844583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287" y="3432769"/>
            <a:ext cx="1562743" cy="23889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radio-canada.ca/par4/images/livres/olivenstein.GI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06" y="3167832"/>
            <a:ext cx="1458419" cy="22459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Diététique</a:t>
            </a:r>
          </a:p>
          <a:p>
            <a:r>
              <a:rPr lang="fr-FR" dirty="0" smtClean="0"/>
              <a:t>Genre de vie</a:t>
            </a:r>
          </a:p>
          <a:p>
            <a:r>
              <a:rPr lang="fr-FR" dirty="0" smtClean="0"/>
              <a:t>Sport</a:t>
            </a:r>
          </a:p>
          <a:p>
            <a:r>
              <a:rPr lang="fr-FR" dirty="0" smtClean="0"/>
              <a:t>Activité intellectuelles</a:t>
            </a:r>
          </a:p>
          <a:p>
            <a:r>
              <a:rPr lang="fr-FR" dirty="0" smtClean="0"/>
              <a:t>Projets d’avenir…</a:t>
            </a:r>
            <a:endParaRPr lang="fr-FR" dirty="0"/>
          </a:p>
        </p:txBody>
      </p:sp>
      <p:pic>
        <p:nvPicPr>
          <p:cNvPr id="5123" name="Picture 3" descr="P:\COMMUNIC\DIAPOS &amp; TRANSPARENTS\2013\Dr Friguet\2013-12-06-Sympo-CREGG\Dr POULAIN\image-seniors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5542"/>
            <a:ext cx="3908201" cy="37673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Espérance de vie à la retraite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460467251"/>
              </p:ext>
            </p:extLst>
          </p:nvPr>
        </p:nvGraphicFramePr>
        <p:xfrm>
          <a:off x="1524000" y="2060848"/>
          <a:ext cx="61443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95616" y="3068960"/>
            <a:ext cx="12795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FFFFFF"/>
                </a:solidFill>
              </a:rPr>
              <a:t>&lt;</a:t>
            </a:r>
            <a:r>
              <a:rPr lang="fr-FR" sz="3200" b="1" dirty="0">
                <a:solidFill>
                  <a:srgbClr val="FFFFFF"/>
                </a:solidFill>
              </a:rPr>
              <a:t/>
            </a:r>
            <a:br>
              <a:rPr lang="fr-FR" sz="3200" b="1" dirty="0">
                <a:solidFill>
                  <a:srgbClr val="FFFFFF"/>
                </a:solidFill>
              </a:rPr>
            </a:br>
            <a:r>
              <a:rPr lang="fr-FR" sz="3200" b="1" dirty="0">
                <a:solidFill>
                  <a:srgbClr val="FFFFFF"/>
                </a:solidFill>
              </a:rPr>
              <a:t>10 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4245868" y="2217564"/>
            <a:ext cx="144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FFFF"/>
                </a:solidFill>
              </a:rPr>
              <a:t> </a:t>
            </a:r>
            <a:r>
              <a:rPr lang="fr-FR" sz="3200" b="1" strike="sngStrike" dirty="0" smtClean="0">
                <a:solidFill>
                  <a:srgbClr val="FFFFFF"/>
                </a:solidFill>
              </a:rPr>
              <a:t>~</a:t>
            </a:r>
            <a:r>
              <a:rPr lang="fr-FR" sz="3200" b="1" dirty="0" smtClean="0">
                <a:solidFill>
                  <a:srgbClr val="FFFFFF"/>
                </a:solidFill>
              </a:rPr>
              <a:t> </a:t>
            </a:r>
            <a:br>
              <a:rPr lang="fr-FR" sz="3200" b="1" dirty="0" smtClean="0">
                <a:solidFill>
                  <a:srgbClr val="FFFFFF"/>
                </a:solidFill>
              </a:rPr>
            </a:br>
            <a:r>
              <a:rPr lang="fr-FR" sz="3200" b="1" dirty="0" smtClean="0">
                <a:solidFill>
                  <a:srgbClr val="FFFFFF"/>
                </a:solidFill>
              </a:rPr>
              <a:t>18 ans</a:t>
            </a:r>
            <a:endParaRPr lang="fr-FR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1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276475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1 400 anesthésistes retraités</a:t>
            </a:r>
          </a:p>
          <a:p>
            <a:pPr lvl="0">
              <a:spcBef>
                <a:spcPct val="0"/>
              </a:spcBef>
            </a:pPr>
            <a:r>
              <a:rPr lang="fr-FR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140 départs par an (env. 4% de l’effectif global)</a:t>
            </a:r>
          </a:p>
          <a:p>
            <a:pPr lvl="0">
              <a:spcBef>
                <a:spcPct val="0"/>
              </a:spcBef>
            </a:pP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  <a:p>
            <a:pPr lvl="0">
              <a:spcBef>
                <a:spcPct val="0"/>
              </a:spcBef>
            </a:pP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276475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3600" b="1" i="1" dirty="0" smtClean="0">
                <a:solidFill>
                  <a:schemeClr val="accent6">
                    <a:lumMod val="75000"/>
                  </a:schemeClr>
                </a:solidFill>
              </a:rPr>
              <a:t>« Il ne suffit pas de donner des années à la vie : l’essentiel est de donner de la vie aux années. »</a:t>
            </a:r>
          </a:p>
          <a:p>
            <a:pPr lvl="0" algn="r">
              <a:spcBef>
                <a:spcPct val="0"/>
              </a:spcBef>
            </a:pPr>
            <a:r>
              <a:rPr lang="fr-F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Pr. Jean Bernard</a:t>
            </a:r>
            <a:endParaRPr lang="fr-FR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20486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3399"/>
                </a:solidFill>
              </a:rPr>
              <a:t>III Comment gérer le </a:t>
            </a:r>
            <a:r>
              <a:rPr lang="fr-FR" sz="3200" dirty="0" smtClean="0">
                <a:solidFill>
                  <a:srgbClr val="003399"/>
                </a:solidFill>
              </a:rPr>
              <a:t>passage ?</a:t>
            </a:r>
            <a:endParaRPr lang="fr-FR" sz="32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076450"/>
            <a:ext cx="62103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5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1027113"/>
            <a:ext cx="2160240" cy="1987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55576" y="1759022"/>
            <a:ext cx="1584176" cy="792088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LUNDI</a:t>
            </a:r>
            <a:r>
              <a:rPr lang="fr-FR" sz="2800" b="1" dirty="0">
                <a:latin typeface="+mn-lt"/>
              </a:rPr>
              <a:t/>
            </a:r>
            <a:br>
              <a:rPr lang="fr-FR" sz="2800" b="1" dirty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1403025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Jour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des vérifications</a:t>
            </a:r>
            <a:endParaRPr lang="fr-F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AutoShape 6" descr="data:image/jpeg;base64,/9j/4AAQSkZJRgABAQAAAQABAAD/2wCEAAkGBxQSEhQUExIWEhUXFRQUFBgXGBYVFxcZFBgWFxUXGBYYHCggGhwlHBQVIjEhKCkrMS4uGB8zODMsNygtLisBCgoKDg0OGxAQGzQiHyQuLDA0NzQ0LDc0Kyw0LCwwNiwsLC8sLC8sMCssLCwsLzQtLCwsNSwsLCwsLCw0LDAuLP/AABEIANAA8wMBIgACEQEDEQH/xAAcAAEAAgMBAQEAAAAAAAAAAAAABgcDBAUIAQL/xABJEAABAwIDBQUDCQQGCgMAAAABAAIDBBEFEiEGBzFBURMiYXGBFDKRI0JSYnKCkqGxCEOiwRUWMzRE0Rdjc4OTssLS8PEkJaP/xAAaAQEAAwEBAQAAAAAAAAAAAAAAAgMEAQUG/8QAKREBAAICAAMHBAMAAAAAAAAAAAECAxEEEjETITJBUaHRFGGx4RVxwf/aAAwDAQACEQMRAD8AvFERARFHNstsoMMbG6dkr+1cWMEbWm7hbQlzgBx5nr0QSNFEf6fxKQ/I4V2Y5OqamJn8EQe5BR4xL79VR0v+xhknI+9K9o/hQS5Yp6hjBd72sHVxDR8SofX7NZI3S1uLVjmNHeyyMpmcRbSFgcTfSwOt1HsJ2OpsQu9lL2VNcgSzF89TN1yGZzhG2/PU9PCdaTMb8kLXiJ15rIOLRkgRu7ZxAcGx2f3TwcSDla08iSAeV1uMJsLix52N/wA1WG6/EX0VVUYPUkZ2OdLSvsG9tG7vEDQXIHe0vbvj5itFRnXklG/MREXHRERAREQEREBERAREQEREBERAREQEREBERAREQFCd8WBe14XOALvhHtEelzeK5eB4lhePVTZfHNBBBFwdCPNBD93uLOxDDaeUTvZIGdlKQI3EyRd1xcHNPvWDtLe8FtV1PijNYZ6aYdJYnRn4sdY/kq+2JpsSwmavpoMOkq4DPmpyZGwstrZ3aSaOuzswbcCyymH/AN7Mf8DRNP8AtKiUfow81KttI2rtyJ8HxDEaqJlfEIaeO73CM/JvseRDnHMb246C9vGxpJooGAOcyFjQALlrGgDQAX0AUQ/qRVS/3rGat+tyKcR0reN7dwE25cVsUu7LDWuzPpzUP5unkkmJ9HuI/JSvkm+o6RCOPFFNz1mUI3vY1Ry+z1NFWRvr6aRpiER7QyNLu8wllxoe9YnhnHzlaezOLe10sU5jdEXtBcx7XNc1w0cLOAJFwbHmLFbFBhcEAtDDHEOjGNYP4Qlbi0EJAlniiLiGtD3sYSTwADjqSq1jcRc2TFg6QxQjtZGm0hGkcXg9/wBL6gu7hcAarotvYX1PO2g+C7MTDkTE9H1ERcdEREBERAREQEREBERAREQEREBERAREQEREBERBrV+IRQMzzSshZwzSOaxvM2u424A/BRSv3p4ZGcoqe3eeDYWPlJ8i0ZfzWxvTwL23DKiMC72t7aLrni71h4kZm/eXB3H4pHLhjbRtEkLjDLkYA4gd5jjbV3dcBfmQUG3/AF+q5v7ng1VJ0dOW0zfPvXuE7PH6i930VA08ModPK38V2EqRy7XUjHZZJjE7pLHLEf8A9GhZ4dpaN3u1cB8O1YD8CbqfZ29EO0p6wh9ZsPJkMmI41VvY0Xf2bm0sVuhY299fXkopFsDBWxyuw+kbDGwOMc07pJJJ5Wg5QA51mMvxNuNuhA62J1r8Zr200bi2ljJcSObW6OkPibhrema/VWrS07Y2NYxoaxoDWgcABwCttWMURvxT7ftTW85pnXhj3/SBbl9pBU0fs72iOopT2UzA0MJ1OV+UczYh31gTzVhKmd4lM/BsUhxaBpMMx7OrY3mXe9+MNDh9eO54q36KrZNGyWNwex7WvY4cC1wuD8Cs/VpiNM6IiAiIgIiICIiAiIgIiICIiAiIgItWvxGKEXlkaweJ/lxUIxvelBHdsDDK7qdGq2mG9+kKcmfHj8UrBRUbNvLrS4kOa0HgLDRFo+hv6wzfyGP0leSIixN4iIgKj9gHf0XtBVUB7sNRmMQtYc5YbeTHPZ4myvBU9vvwKcVFDX0kT5Zo3hhEbHPddh7SI5Wi9tHg+YQW5U0zJGlsjGyNPFrgHA+YOiiuK7uKKa5ax0DusZsPwOuPhZR0Y1tFV/2NDBQMI0dO7M4cOV7/ABYvo3d4lU61+MykH3o6cdm38XdBHHixTpktTwzpC+Ol/FG3awCjo8GZJ29ZCHPcDme5sbsrR3WhpcSdcx043WniO+PDmHLCZat/ANhjcbnwL8oPpdZcK3Q4ZCbuhdUO5ume51zzJaLNPwUxw7CoKcZYYY4R0jY1g/hC5e82nc9XaUrSvLXoq3H8dxPFqeWmhwV0cUrcuepfkI5h4a7LZwIuNXagceClG6jZ6toKU09W+N7Q7NCGOc4sDtXMJLQLX1Fr+8fBSrEsVgp25p5o4W9ZHtYP4iFC8Y3xYXBcNmdUOHKFhI9HvytPoSopLAXzNrbn/n/6Kh+E7ZHEY4/YY3Nc9uaV8rSG04uRqPnvNrtaDY8SbKUYfRNibYEuJ1e9xu97ubnH+XADQAAWUprqO9CL809zZREUUxERAREQEREBEWniOKQwDNLI1g8TqfIcSg3F8cbanRV1ju9qniuImGQjm42HwGv6KFbTbdVNUAzN2bPnBulyeXkOCuw4ZyW1CjPnjFXcrTxzbukprjP2jh81mv5qv8b3oVEtxC0Qt68XfFQG6Zl6WPhsdPLbysnFZL+emzWVskpzSSOeT1N1gX4zL5daNs2mTMixImzleqURF8++lEREBERBoYnjdPTC89RFCPrva34AnVQrF982GQ3DHyVLuFomG1/tPyg+l1V+JbPU8G0hp6yMyU00123c5ulQLxatINmyHJ5NKv7CdmaOl/sKWGI9Wsbm9XWufigrz/SJi1XpQYO5rTwknzZSOuuRv8RQ7KY/Wf3rE20jD8yD3h4XjDb+ryrZRBWOHbkqFrs9TJPWPPvF78gJ69zvfxFYJaSmfMaHCqWGLQtnqQxpIZweA83cRyvfUnTqu1vQ2lMEYponWkkF3kcWx6i3gXajyB6hdHd1gQpaVrnNtLKA9/UA+430B4dSVqpSMePtLdZ6fLHfJOTJ2VekdZ/xW+C4hLgWNPpaiQupKrLke7Rrb6RP6Cxux3D6R4BXkoLvf2P/AKRoiY23qILyQ24u078f3gBbxa1am5TbL26j7GV16inDWOvxfHwjkueJ0ynxFz7yzTMzO5a4iIjULFREXHRERARFhq6pkTS+RwY0cSTYIMy5+L4zDTNzTSBvQcXHyCr7a3eo1l2Uoufpn9QOXmfgqixzaWSVxc95cTxJNygs3arew7VtOOzHDNxef5D/AM1VS4ztRLM4lzy4njckk+ZXEqqsu5rVQbBqnOcLnS4/VS+6hClVBWhzGk8bWPmOK3cFaImYefx9JmImG6iwOqOgWF9Seq3TeIefGOZbhK/Dpgue6dYn1Q6quc0La4Jl0TU+CLke1IqvqPut+m+z2QiIvMesIiICIiClv2jsFOSmrWCzo3GB5AN7Ou+I3HABwf6vCsPZetGJUNPUCSSN74xmMby3K9vdkGX3T3geIK2ttsEFbQ1FPbV8ZyeD296M/ia1Vf8As5Y4ctTQv0LD28YPGxsyUW5WOQ/eK7E6cmNp5iGF4pHrT1omH0JWRtd5Zg3X8lHKzbXE6U2qKdg8XRuAPk9rspVpr8yRhwIcA4HiCLg+hWimeI8dYn2ZsnD2nwXmPf8AKkcJa/EsSa6QXzvD5BxaGRi+Xys0N9VeCjk8OHYfIZ3uhpHOaWd54jDgSHENYTa/d5Dkotje+7DobiHtap2vuNyMuOrpLH1AKcTmjJMcsaiIOF4ecUTzTuZlZioTbujfgWLx4jTtPs87nGRo4XdrPF0Gb32+P2Vn/wBJ2M4hph1BkYbgPDHS2/3r7Rj1C+HdfjGI2diVcGN0dkLjMWnXhGwiMHUi4KzNS7cOrWTxMlicHxyNa9hHMOFwthcDYnZhuG0wpmTSTNDnOBky93NqWtDQLNvc2N9SV30BFq4nXNgifK65DGl1hxcQNGt6k8AFQGN7fYhiF2NvDGSR2cQNyL8HO4nxXdTrbm43pam1u8emo7sYRNLws091p+sRx8gqV2n21qKx5L5CQDo0aNA6WGiw/wBWKyT9zL6Rvd/K35LLHsBVu/w9Sf8AdPH/AErjqKy1Ljpy/wDPRakjSVYUW7arP+Fm9e7+pC3It1lYf8L+J8Y/VyCqjCV8bC48irlp90dWeLImeb7/APKCurS7m5Pnzxt+y1zv1sgoptE88l0MOo5GnwPL+a9BUG6Gmb/aSySeVmD+alGGbG0UHuU7L9Xd4/nouxMxO4ctWLRqXnKDZmtlF4qZ8g6tBPx6LqUG7DE5uMPZDq8gfkSvSzWgCwFh0Gi+qyc1pVxhpCkcM3GvNjUVQHUMBP62UvwvdDh8Vi5j5j9Y2HwH+an6KubTKyKxDhx7IULQAKSKw+qD+ZRdxFx0REQEREBERAXnHaKX+hNo+3AIhe/tiBziqLiUAeDs9h9UL0co/tHsZR18kUlVD2rog4M7zmiziD3g0jNqOB6lBWmJ79i85KChfI4+6ZSSb8vkork/iWkY9p8T4l1FG7xFKBz5Xm+KurC8Hgpm5YII4R0jY1vxsNVvIKXwrcO1zs9bWvlcdXCIWJPO8kly78IU+wPdzhtJYx0cbnDXPJeZ1xzBkvlPlZSpcTHdrqKjv7RVRREC+TNmk9I23cfgg7QFtBovqqDHd/NKy4paeSoP0nkRM8xxcfUBRT+u+P4rpSRPjYbi8EeRvkZ5OB+8EF/4jicNO3PPNHC3rI5rB+ZXPo9raOaCSoiqGvijcWPcL6OFu6ARck3Fut1TFJuYrJrz4lWtiAGZ5LnTyZRq7M5xAHPW7lydm5qTD6qGKZ7pIJJ8zyTlGVuZsMj2cABcX8C/yV2LHzbtPSOvwozZeTVa99p6fM/aF8YCySpcKudpYNfZoj+7YRbtHf6xwPoDYcSu4Y7XLQATx04+a/YX1V2tzStpXljTE2ccDoVlBWKaHN5rTzOYVFJ0UWrHV9VstcDwQfUREBERAREQEREBERAREQEREBERAREQRHH95OG0ZLZKpr3gkFkV5XAjQg5dGnzIVdY5v9Ju2jpLdHzuuf8AhR/96iG+HBW0eLvcWZoZiypyi7cwcflW5uRLmv8ALMFf+y2y+HwRxyUlNE0PY17JLZ3lrgC09o67uB6oKTD9o8X4dvHETy/+LFY/hLx+JdvAtwRNjWVdurIG3P8AxHj/AKVeiIIhgW7PDaSxZSskcLHPN8s644EB/dafIBS5osLDQDgvq4W2mL+y0r3tNnu+Tj+07n6AE+ilSk3tFY80Ml4pWbT0hDduccfVztoqc3bnDHW+e+/P6rT+YJ5Bau9fd2x+GsdTtvNSNLjp3pYzrKDbib98eRA4rPurw3PPJM4X7NuVv2pL3PnlB/ErSIWzjJimsNeke8sXAxOTee/W3T7QrHcZtl7ZS+zSuvPTgAXOr4uDHebfdP3TzVnLzbtlh8mz+MR1NO20DyZI28Glp0mgNuQvp0BaeIXobB8TjqoI54XZo5Gh7T4HkehBuCORBWF6DcX4ljDl+0QcyWItX5a8jgum9gPFaM0BHkgyRVfVbTHg8CuWvrXEcEHVRakVX1W011+CD6iIgIiICIiAiIgIiICIiAiIgqf9onA+1oo6po71PJZx/wBXNZp8++I/iVu7i9oDPhnZm75KZxitcXLD3o+OnAlov9BTzHsMbVU01O/3ZY3xk9MwIDh4g2PovPO5PFXUOLOppe722eneOksZJZf7zXN++gvSq2vhhdlnZNAfrxkg+TmEg+izU+11G/hUsH2rs/5gF16iBr2lr2h7TxDgCD6FRDGd3kEl3QuMDunvMPodR6H0WnH2Fu6+4/HyyZfqa99NW/vun4/CVU+IRP8AclY/7Lmn9Cq23qV+aeOIHSNmY/akP+TW/FcTGdlammuXx5mD57O83zPNvqAuMTfxXp8LwdK37Sttw8jjeOyXpOK9OWVvbuKLs6JjucjnSH45W/k0KULUwim7KCKP6EbG/BoBW2vHzX58k29Ze7gpyY619IhFt5GygxKikhsO1b8pA46WkaDYE8g4XafO/JVbuF2tdBM/Dagloc5xhDrgslb/AGkRvwvlvb6QPNyvteft/Gy5pamPEafuCR7e0y6Fk7O814+0G382k/OVa16BRRfdztW3EqJk2glHyc7R82RoFyB0do4eduSlCAvhC+og1J6bmFqELrLFLCCg5y/cchHBfZYS1Y0G9FVA8dFnBXKWSOYhB0kWGKoB8CsyAiIgIiICIiAiIgIiIC80b7MLdRYsKiLuiXJUsI5SMID7eOZod99el1WH7QGBdvh4naLvpnh3DXs5LNePjkP3UE+2cxZtXSwVDOEsbX26EjvN8wbj0XRVQfs6Y/2lLNSOPehf2kf2Jb3A8ngk/bCt9AXCxXZGlnOYx9m+980fdJ56jgfUXWntHvCw+iuJqlheNOzj+VkvxsWt90/asqu2i39yOu2iphGOUkxzO9I2mwPmXKVL2pO6zpC+Ot41aNr4keGglxDQNSSbADxKg20e9rDaS4E3tMg+ZAA/4yXDPzv4Lz9UYlieLyZS6oqzcdxgJY250JY0ZGDxICmuze4qqls6rlZTN07jflZPEGxyN87u8lFNh2k35Vk120sbKRvJ2ksvxcMo/D6qL0GzuK4u/tMk9Rf97M4hgB6PebW8G/Begtm91+HUdi2nE0gt8pN8o645hpGVp8gFMgLIK03Ubt58Le+WWqa7tGBr4Y2ksuDdri91iSLnkPeKsxEQEREBERB8c2/Fac1NbULdRBySEXQmgB81pSREIPwFsRVJHHVa6IOiJ29UXORB1kREBERAREQEREBauKULZ4ZYXi7JGPjd5PBB/VbSIPImAY3UYLXyuY1rpI+2p3tffK7W2tiDYOa13HWyzY5t7iWIu7N08hD9BDCCxpv83KzV/wB4lXlju6OkrK6SrmfJaTKTEyzGlzWhpJdqbGwNhbW+ql2BbN0tG3LTU8cPIlo7x+08953qUHnTZvc7iNVZ0jBSRnnMbOt4RjvX8DlVp7N7k6Cns6cvrHix7/cjuOkbTr5OJVmogwUVFHCwRxRsiYODWNDGjya0WWdEQERRXabeHh9BcTVDXSDjFF8pJfjYgaMP2iEEqWtiGIRQMMk0rImDi57g0fEqhNp9+1RJdtFC2nbwEj7SSeYb7jT+JVxLNW4lNqZ6yYgkAZ5XAaXs0e63hwsEHsLDcQjqImSwvEkbxdjm8COH6grZVAbgNsuylOHzO7kpLqcn5slu8zwDgLjxHVyv9AREQEREBfHNvxX1EGlNTdFrELrLDNACg56LMac9EQdBERAREQEREBERAREQEREBFFdp94WH0FxNUNdIP3Ufykl+NiBo0/aIVS7T79qiS7aKFtO3gJH2kk8w33Gn8SC+8QxCKBhkmlZEwcXPcGj4lVltPvxo4btpWOq3jTNrHF+IjM70Fj1VDVldVV8wzvmq5nEho70jupDGjhw4AKe7L7kq2os6pc2jj6HvynyY02HPiQR0QcDafebiNdcPnMMZ/dw3jb5Eg5nDwJI8Fq7Mbv6+vsYaciM/vZPk47dQ46uH2QV6G2X3XYfRWc2Ht5B+8mtIb9Wttlb6C/ipqAgqHZjcTTR2dWyuqXc2MvHH5Ejvu87t8laWF4VDTM7OCFkLPosaGjzNuJ8StxEHm3fbsq6grW1kF2Rzv7QFunZztOZ1rcL2zjxzdFdO7baxuJ0TJtBK35Odo0tI0C5A+i4WcPO3Jb+2OzrMQpJaaTTOLsd9B7dWP9D8Rcc15z3d7QyYLiTo57sjL+wqmn5tiQ2QfZJvfW7S63FB6mRfGuBAINwdQRzX1AREQEREBERAREQEREBERAREQEREBERAVH/tC4jWwSQCOokZTSxuBYw5BnYe+HObYuBa9vdJtoVeCgW+zAvasLlIF3wEVDfJlxJ/A5xt1AQeddmdkavEHEUsDpACA5+jWNv9J7tL+HFW7svuGjbZ9dOZDxMUN2t8jIRmI8g3zUd/Z5x/sa19K492oZ3enaRAuHldmf4NXoxBzMD2fpqNmSmgZCNL5R3nW+k895x8SSumiICIiAiIgKj/ANoTY/RuIxN+jHU29GxSH8mH7nirwWvX0bJonxSND2SNcx7Tza4WI/NBWO4bbL2mm9jld8tTtHZ34vh4N/Bo3yLfFWsvJmIU9RgGK90nNC/PGeAlhde19PnNu09DfovUmA4vHWU8VRC7NHI0OHhyc0+IIIPiCg30REBERAREQEREH//Z"/>
          <p:cNvSpPr>
            <a:spLocks noChangeAspect="1" noChangeArrowheads="1"/>
          </p:cNvSpPr>
          <p:nvPr/>
        </p:nvSpPr>
        <p:spPr bwMode="auto">
          <a:xfrm>
            <a:off x="63500" y="-944563"/>
            <a:ext cx="23145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data:image/jpeg;base64,/9j/4AAQSkZJRgABAQAAAQABAAD/2wCEAAkGBxESEhUTEBIWFRUVFhQYGBgXEhUWFBUSFxQWFxQVGBQYHSggGBolGxUUITEhJiksLi8uGh81ODMsNygtLi8BCgoKDg0OGBAQGyskHyItNDctNy8sLCwtMDEvLCwrLDI3LCwsLCwvLjQsLCw0LSwuLDEsLC4sLC4sNCwsLCw0Lv/AABEIAM8A8wMBIgACEQEDEQH/xAAcAAEAAgIDAQAAAAAAAAAAAAAABQcEBgIDCAH/xABDEAABAwIDBAcDCQgABwEAAAABAAIDBBEFEiEGBzFBEyJRYXGBkRQyoQgjQlJicoKSsRUzNKKywcLRFiRDU3OT8Rf/xAAaAQEAAwEBAQAAAAAAAAAAAAAAAQIDBAUG/8QAKhEBAAIBAwIFAwUBAAAAAAAAAAECAwQREiExMkFRYbEicdETFIGR4QX/2gAMAwEAAhEDEQA/ALxREQEREBERARcXmwJGtgVXuze12K4lE6WjpqSFrJHxO6eeZ7mvaASCyNg+sPpILERas3DsZfbpK6mj7RDROPo6WU/osTEdn5WsLqrGK23IRezwkn6oyRZj6qJmIjeSZ2bousytvlvr2DU+fYqt2n2YljopauB9T0kDOkZ09XUTPcG6uc5heGghtyBY6hWBsriEdTSQ1EQAbKxrzb6xHWBPMh1xr2KtbcusdkRO6WREV0iIiAiIgIiICIiAiIgIiICIiAiIgIiICIiAiIgIiICrHdUwR1WL0bgR0dY6VouR1JS7KQR9lrVZy0Ot2Fqv2jPXUdf7N7QxjXgU7JXdUN165y/QHLtQbNU4fONYKhw+zIA9vhmOo+Kw6DC5nymatI6mjG3GQW+l3ef+lH/8Dyv/AIjFq+TtDJI4WHyjZceRX3/8ywxxvNHJORwM9TPJbyL7LCdPWZiev236f0pNI3TOJbRUEbS2oqoGgggh0zBcHQi11o24/FGBtXQMkEjKWZzoXtN2vp5HOIIPcQSfvrdqHZDDodYqKnae0Qsv62uVIPqaeEAF8UYvYAuYwXPActVuuy0WO6rbmyN6zhxA4N+8eA8OKyFETE9gREUgiIgIiICIiAiIgIiICIiAiIgIiICIiAiIgIiIC03eBtlLhzqZkVOJnVMnRtLpeja192gA9U8c3wW5Kst/9O79nxTs0fT1MTwewEOb/UWeiCVLto5CbDDqdveZ5XjzFmn0XMbM4tJ+/wAYc0W4QUkUf8zsx/RbHHNLLFHNA9tnsY8Ne24Ic0EaixHHvUbU7RTQfxNKQPrsfmafhp5lZXzVx+Lopa8V7oOp2Bp42mStxHEJmjiJKx4Zc8mtYAfIFa/juw1P7FPU0VGxjo2GSMy55pZMupJzuNhlzW4625LbsPY7EJzLKCIIz1W8ieQPfwJ8gtwLQRYjS1rcrdiyx3nN9Xavl7/4rWZv18vlr+77FmVeH087AAXMAeALASt6sn8wJ81sSqvdI/2KsxDCXnSKQzQgkn5p2UG1/suiPme9WouqI2aiIiAiIgIiICIiAiIgIiICIiAiIgIuBlb2j1RV519TdzREVgREQEREBapvToemwmsba+WJ0g8YrSf4lbWuuoha9rmPAc1wLXA8C0ixB8kFZbDbysNhwylFVUtZIyIMcyznyDoyWAkNB4hoPgVmy72aR/VpaOtqr8DFSksd+Y3+C23Dtl6CDWCjgjPa2Fgd+a1121uOUcA+eqYYgPrSsbbyJQaXT7VYq8ZaLA3RNNyDUSthsTqSYrArsEe1E3F+H0zT2CWR47wDcH1WZiG9jBotDVh57I45H/zBuX4qNG9uOX+Cw6tqdbBwhyxn8etvRIjbsO7At31UyvZiFZiJnna3KctOyNr48pGU5T38bclYSq/ENs8eyOkjwmOBov1qioaSdNBkzNcSVsWx+LTYhTtfJJGMhMcvQOPWmbYuaHHVjQCOGveqWvETtHdWbddm2tcDwN7fqvq4xxhoAaAAOAHBcldYREQEREBERARF1yztb7zgFE2iOsjsRRFXtBCzndQFftpbRi5Mmuw089/synNWG6ucBxNlg1OLws4vHkq1r9qJX/S+Khp8Se7iT6riyf8AStPgjZlbUT5Qsit2yjb7gutdr9sJXcHWHctOdOTzXDMuLJqMt+8sbZL28027HZCfePqihLoseqm0vQCIi+semIiICIiAiIgoihwL9oY3X0VfVVLo43PkjjE7gwtL2nLlNwGhsjbWtwW/UG6TBoiD7LnI5ySyuHm3NlPotUxj/ldrIHjRtVEA7kCTE+ID80cZVn11FUDrU09j9SQZmH8XvD1Kre01jeI3RM7OVBs7RwfuKWGO31YmA+oC5Y3i8dNHnfqTo1vNx/13rX5tqaqnOWqph95pIB8Cbg+qj6FrsRrM8g+aZrl5Bv0W+JIufArhy66J+jH456dY7e7nvqIn6aeKUxgmHPqSKms619Y4yOo1v1sv+1pO7Fxw/F6/DHaMe4zQ8hbiAO0mNzf/AFlW8Aqf3zMNDXUGLRj3HiKS30mjM4DlqWGYeQ7F14sUY67d5859W1KcYXCi4Qyte0OabtcAQRwIIuCPJc1quIiICKKxraGnpR868ZuTQQXE8tOSrfHt400l2wfNMva494+f/wAQWjXYpBD+9ka3uJ19Bqos7WQFpdHci9gSLAnnbnZUPiWMvdclxued7rZhUFscbAdAxvmban1uuLW57YqRx7yyy3msdG7V+1rzwNvBa9W48930lAPmJXWvDte1p3tO7km0z3Zc9c53NYznk8Sup8zRxcB5rofXsHO/gFEVme0I2ZSKPfiY5N9SseTEX8rDwC0jDaU8JTC4OkaOJA81COqHnm4rqax/NaRpp81oxpw1kf1v1RQvRuRX/awt+m9QoiL33YIiICIiAiIgpjf0409VhlaAbRyOzW+w+ORrfMZ/RXM1wIBGoOo8FpO9vZKbE6NkNPl6RkzXjO7K0DK5riSAeTuxazDu0xmZrW1eMvaAAMsPSEAAWABuy+ncgtDFKumY0ipfE1pGokc0AjwctP8A+PsBoQ5rKphzHNaISTa6aZmAgeBKisP3GYc05p5Z53HjmeGAnmeqM3xK2fDd3GEQfu6GIntkBlN+28hNvJV4VmeW3VG0b7tVqt+NGXZKSlqKh590BoaHfq7+VQm1WL41jFM6mZgzo2Pc0hz3lrmlrgQQZMgB5eauqmpY4xaNjWDsa0NHoF3KyWt7u6Orgw+CGuaGzRNLDZ4fdgJ6O5Gl8thx5LZFhPxambI2J08QkebNYZWB7ja9gy9zouFTiPX6KEZ5Of1Yx2vP+PE/FVtaK90TMQ54li0FOLzSNb3Xu4+DRqq12i3lvfmZStdGwaGRzSCfAmwHjf1Wy41sK2omdM+oeC4DMMotcC1xYggdyjJt10buEzXdmaK/xzKY3SqmqxIyElzy+5vq4uufK7f0WJnfaxHhyNvK91ak26o/RdAfFhH9isSTdbPyEHk9w/wQVNUyEC7gRc2A5k9gHNbPRVsjoWdW7gA068LDQk+AC21u6ypve0A78zj/AIqSoN18rTd9QxvbkYTcdmtljnwRlrtKl6coaCXSnn6BdE8ErvpWHeT+iuBm7in+lLIe21gPSyzafYKhbxY533nH+y5a6LZnGJSAou/X1K748OJ4NcfIq/KfZ2kZ7sDPMX/VZ8VOxvusa3waAto0sLfpqEpdlKl/uU7z3kKXpt3la7jGG+JH6XV0otI09YW4Qqyl3Xyn95K0eGv9lLU27GnHvyud4Nt+pK31FeMVYTxhqjd31CB7rvUf6XxbYitwr6J2gREVkiIiAiIgIiIPjiALnQD9FAYltvhlOSJq2BpHFokDnDxay5+Cm6qASMcx3B7XNPg4EH9V503ObGUVZPVQ4hE574C2zRK5g0c5rwcpBOoHNBYuJ77sKi/d9NOfsRZR5mQt08AVBO3z1lRph2Fvk5Bzs8gB72xtH9SsnDdi8Np/3NFA09pja535nXKnmtA0AAHcgpgVu2FZ7sUdI088sbLd1pC949F8Zusxmp1r8XcAdS1sk0otzFiWtb5CyulaftJi75ZPZabmcriOZ5tvyA5lYajUVw15T/Eess8uWMdd5VHjmytFhL21UM88xgPHRrTOT83ZzRoNHXudfUG+NmhCaaKSDVkrGyZjq5+doOZx5nVQe1OyDJcLnpGC7yzMDbV0zOu0+ot4Fa/8n/Hunw807j16Z5aNdeif1mH1zjyCjDjt48ni+PaEY6z4rd/haCxJbsNxwWWvjm3Fiuhq64pwfFdqjZoy0rshqSOOoQZyLix4PBckBERAREQEREBERAREQEREBERAREQEREBUXscfZNqquHgJunAH3wyob56fEq9FRG8c+ybS0dQNBIaYuPaM5hkP5NEFw12ITw6uh6Rn1oz1gO9h/UFddLtTSv4vLD2PFvjw+KmlB4vszFNdzPm39oHVJ72rkzV1FfqxTE+0/n8sMkZY60nf2n8m0ONNjgJieHOf1WlpBtfi7TsH9lG7DYbo6d3E3a3w+k7109Vr9Zgs0T2se33nBrXDVpJNhqrHoaYRRtY3g0Af7K4dNOTU6jnlrtw8vdzYeebLyvG3H5d6orAHfsnaaWA9WGrJDfq/PEPi07pMzB4lXqqa+UNhTmilxCLR8LxGSBw1MkTj4Oa78y9l6C5UUXsxiwq6SCpb/wBWNjiOxxHWb5OuPJSiDhLGHCyjpGEGxUouqeEOHegwGPI4LNgqAePFYL2EGxXwFBLIsSCq5OWUCg+oiICIiAiIgIiICIiAiIgIiICIiAqS+UlRkCiqW6FrpGX53OV7PTK/1V2qut+2EPqMM+aY574ponhrWlziDeMgNGp98HyQbvgVaJ6aCYcJYYpB4PYHf3XOvxOCAXnmjjHa+Rrf1K88YTgO1NRDHCw1EMLGhjQ+QU4DBwBbo8+YKlsP3D1cjs9bWRtJNzkD5Xnxc/Lr6oLCxXe1g0Jt7T0pHKKN7x+e2X4rT8V3/wAQ0paJ7/tSyhg/K0OuPMKcwrcfhcWspmnP25A1t+5rAD6krccK2Ow6m1go4GEfS6Npf+d13fFBS7t420dcbUVOWNJ0MVMX27jJKC0eOi+P3e7SYh/GzlrDa7Zqi7dDx6KO4uO8BehQF9Qaru32Xmw2k9mlnE1nuc0hhaGNdYlmpNxmzHl7xW1IiAiIg65Yg5R8kZBsVKLhLGHDVBGLugnLfBcJYy06rgglGPB4LkoyOQt4LPhmDkHYiIgIiICIiAiIgIiICIiAiIgIiICLWsZ2+wulLhNWRBzSQWtPSPBBsQWsuQbhaVi2/mhZcU0E0x5ZssTT5m5+CC2kXnTEN92KVByUkEcRN7ZWOmkHYRfQ/lWL+zdqcSHzntOR1/3jhTM/J1bjyQegsV2ho6b+JqYou58jQfy3utKxXfXhMV+jdLOR/wBuIgesmXRaNhW4OqdY1NVFF3RsdKbeJyi63TCdyGFRD57pZz9qQsb5COxt5oNRxbf9Mbilo2M7HSvc/wDlbl/VW9sPj4r6GCp0zPZ1wOAlaS2QW5DMDbuso7FtgKB1FPTU1LFEZInNa5rBmDwLsJedTZwbxK0D5OeNke00MmhaRKwHQjXJMLdxyepQXaiIgIiIOMjARYqPmhLVJL45t9Cgil9a4jgu2eAt8F0oM6CovoeKyFErLp6nkUGWiAogIiICIiAiIgIiICIiAiIg8vbTbORv2ikpZnOZHPVXzNtmHT9cWvp7z7K5cH3Q4RBa8BmPbM8uv+EWb8FWW/drqbGIKlo4xQyDsMkUrhb0az1XoaCUPa1zTcOAIPaCLhBjYdhVPTty08EUTeyONrB36NAWYiICIiAvO+0N8H2lbP7sMsjZDbgYpxlmv4PLzbuavRCqH5ReBdJSQ1bRrA/I7/xy2AJ8Hhv5igt0FfVqO6nHvbcMgkJu9jeik7ekjAFz3luV34ltyAiIgIiIPhF1hVFPbUcFnIUESiyqim5hYqDvgqLaHgs5rgeCil2RSlqCSRdTahqIO1ERAREQEREBERAREQUr8pWhvFST2918kZP3mhw/oKsXdviPtGF0kl7kwtafvR3jd8WFQO/ig6XCZHWuYZIpB3dbIT6SFYnye6/pMMMfOGaRvk60g+Ligs5ERAREQFGbTYS2rpJ6Z3CWNzR3OI6p8nWPkpNEFCfJ5xd0NVUUEvVLgXgHlNEcsjfEt/oV9rzfvCiOE7QMqo9GPfHUaD6LiWzs87SfmXoyCZr2te03a4BwI4FpFwfRB2IiICIiAiIgLFqKe+oWUiCJIRZ88F+HFYLm2QfEREEsiIgIiICIiAiIgIiIILbugM+HVcQFy6CXKPthpcz+YBVH8mmttLWQk+8yF4F/qOe02H4x6BXvIwEEHgQQfA8V5o3RSGkx4QcnOqYHfhDnC34omoPTKIsHF8WhpWdJO/I0c8rnfBoJQZyKp8a37UEdxTQyzkcCQIoyfF13fyrQ8Z34YnLcQNip2nhlZnePxPuL/hQek3OAFybAczoFquN7xsKpbiWsjLh9GO8rr9hDAbedl5cxXaCtqz/zNTLLcjR0hLb30s29h6LbcB3O4pUgOIihYeckoOnc2PNy7bIMje/t7R4p0LaaGQGFz/nH2GZjgLtDBfmGm5PLgra3I477VhcbXG76YmF33WgGI/kLR5Fa9gu4WkZY1dTJKRxbGBGw9xJu4jwIVj7NbLUdA1zKOERh2XMbuc52W9sznEk8T6oJlERAREQEREBERAXVNCHeK7UQRroSvik0Qf/Z"/>
          <p:cNvSpPr>
            <a:spLocks noChangeAspect="1" noChangeArrowheads="1"/>
          </p:cNvSpPr>
          <p:nvPr/>
        </p:nvSpPr>
        <p:spPr bwMode="auto">
          <a:xfrm>
            <a:off x="63500" y="-944563"/>
            <a:ext cx="231457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622" y="2682786"/>
            <a:ext cx="6048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Contactez votre 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conseiller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financier 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et votre notaire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2604676"/>
            <a:ext cx="2160240" cy="198703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55576" y="3114834"/>
            <a:ext cx="1584176" cy="792088"/>
          </a:xfrm>
          <a:prstGeom prst="rect">
            <a:avLst/>
          </a:prstGeom>
        </p:spPr>
        <p:txBody>
          <a:bodyPr vert="horz" lIns="18000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MARDI</a:t>
            </a:r>
            <a:r>
              <a:rPr lang="fr-FR" sz="2800" b="1" dirty="0" smtClean="0">
                <a:latin typeface="+mn-lt"/>
              </a:rPr>
              <a:t/>
            </a:r>
            <a:br>
              <a:rPr lang="fr-FR" sz="2800" b="1" dirty="0" smtClean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27784" y="4848042"/>
            <a:ext cx="6138936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l"/>
            <a:r>
              <a:rPr lang="fr-FR" b="1" kern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Rendez-vous chez </a:t>
            </a:r>
            <a:br>
              <a:rPr lang="fr-FR" b="1" kern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fr-FR" b="1" kern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votre banquier préféré</a:t>
            </a:r>
            <a:endParaRPr lang="fr-FR" b="1" kern="0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2" y="4322282"/>
            <a:ext cx="2160240" cy="198703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23528" y="5054191"/>
            <a:ext cx="2016224" cy="792088"/>
          </a:xfrm>
          <a:prstGeom prst="rect">
            <a:avLst/>
          </a:prstGeom>
        </p:spPr>
        <p:txBody>
          <a:bodyPr vert="horz" lIns="18000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MERCREDI</a:t>
            </a:r>
            <a:r>
              <a:rPr lang="fr-FR" sz="2800" b="1" dirty="0" smtClean="0">
                <a:latin typeface="+mn-lt"/>
              </a:rPr>
              <a:t/>
            </a:r>
            <a:br>
              <a:rPr lang="fr-FR" sz="2800" b="1" dirty="0" smtClean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35696" y="369202"/>
            <a:ext cx="554461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première semaine du retraité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75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0" y="1328496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Rendez-vous </a:t>
            </a:r>
            <a:b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chez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votre assureur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980728"/>
            <a:ext cx="2160240" cy="198703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55576" y="1712637"/>
            <a:ext cx="1584176" cy="792088"/>
          </a:xfrm>
          <a:prstGeom prst="rect">
            <a:avLst/>
          </a:prstGeom>
        </p:spPr>
        <p:txBody>
          <a:bodyPr vert="horz" lIns="18000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JEUDI</a:t>
            </a:r>
            <a:r>
              <a:rPr lang="fr-FR" sz="2800" b="1" dirty="0" smtClean="0">
                <a:latin typeface="+mn-lt"/>
              </a:rPr>
              <a:t/>
            </a:r>
            <a:br>
              <a:rPr lang="fr-FR" sz="2800" b="1" dirty="0" smtClean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9154" y="3164775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Recherchez les gisements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</a:rPr>
              <a:t>d’économie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" y="2636912"/>
            <a:ext cx="2160240" cy="198703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5440" y="3368821"/>
            <a:ext cx="1882552" cy="792088"/>
          </a:xfrm>
          <a:prstGeom prst="rect">
            <a:avLst/>
          </a:prstGeom>
        </p:spPr>
        <p:txBody>
          <a:bodyPr vert="horz" lIns="18000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VENDREDI</a:t>
            </a:r>
            <a:r>
              <a:rPr lang="fr-FR" sz="2800" b="1" dirty="0" smtClean="0">
                <a:latin typeface="+mn-lt"/>
              </a:rPr>
              <a:t/>
            </a:r>
            <a:br>
              <a:rPr lang="fr-FR" sz="2800" b="1" dirty="0" smtClean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2745" y="4820959"/>
            <a:ext cx="6275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</a:rPr>
              <a:t>Faites un bilan de santé : projection de sa longévité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7" y="4365104"/>
            <a:ext cx="2160240" cy="198703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3569" y="4725144"/>
            <a:ext cx="1728192" cy="792088"/>
          </a:xfrm>
          <a:prstGeom prst="rect">
            <a:avLst/>
          </a:prstGeom>
        </p:spPr>
        <p:txBody>
          <a:bodyPr vert="horz" lIns="18000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smtClean="0">
                <a:solidFill>
                  <a:schemeClr val="bg1">
                    <a:lumMod val="10000"/>
                  </a:schemeClr>
                </a:solidFill>
                <a:latin typeface="+mn-lt"/>
              </a:rPr>
              <a:t>SAMEDI</a:t>
            </a:r>
            <a:endParaRPr lang="fr-FR" sz="28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35696" y="369202"/>
            <a:ext cx="554461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première semaine du retraité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79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87624" y="22048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3399"/>
                </a:solidFill>
              </a:rPr>
              <a:t>IV La retraite : avec quels revenus ?</a:t>
            </a:r>
          </a:p>
        </p:txBody>
      </p:sp>
    </p:spTree>
    <p:extLst>
      <p:ext uri="{BB962C8B-B14F-4D97-AF65-F5344CB8AC3E}">
        <p14:creationId xmlns:p14="http://schemas.microsoft.com/office/powerpoint/2010/main" val="1006332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P:\COMMUNIC\DIAPOS &amp; TRANSPARENTS\2014\IMAGES PNG\22879098_Stocklib-©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67111"/>
            <a:ext cx="3648076" cy="2428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Allocation moyenne versée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2800" dirty="0" smtClean="0">
                <a:solidFill>
                  <a:srgbClr val="0070C0"/>
                </a:solidFill>
              </a:rPr>
              <a:t>au </a:t>
            </a:r>
            <a:r>
              <a:rPr lang="fr-FR" sz="2800" dirty="0">
                <a:solidFill>
                  <a:srgbClr val="0070C0"/>
                </a:solidFill>
              </a:rPr>
              <a:t>4</a:t>
            </a:r>
            <a:r>
              <a:rPr lang="fr-FR" sz="2800" baseline="30000" dirty="0">
                <a:solidFill>
                  <a:srgbClr val="0070C0"/>
                </a:solidFill>
              </a:rPr>
              <a:t>e</a:t>
            </a:r>
            <a:r>
              <a:rPr lang="fr-FR" sz="2800" dirty="0">
                <a:solidFill>
                  <a:srgbClr val="0070C0"/>
                </a:solidFill>
              </a:rPr>
              <a:t> trimestre 2013 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800" dirty="0" smtClean="0"/>
          </a:p>
          <a:p>
            <a:pPr marL="0" indent="0">
              <a:buNone/>
            </a:pPr>
            <a:endParaRPr lang="fr-FR" alt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6126170" y="4249807"/>
            <a:ext cx="215167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defPPr>
              <a:defRPr lang="fr-FR"/>
            </a:defPPr>
            <a:lvl1pPr algn="ctr" defTabSz="784225" eaLnBrk="0" hangingPunct="0"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ea typeface="MS PGothic" pitchFamily="34" charset="-128"/>
                <a:cs typeface="+mn-cs"/>
              </a:defRPr>
            </a:lvl1pPr>
            <a:lvl2pPr marL="742950" indent="-285750" defTabSz="784225" eaLnBrk="0" hangingPunct="0">
              <a:defRPr sz="2400">
                <a:ea typeface="MS PGothic" pitchFamily="34" charset="-128"/>
                <a:cs typeface="+mn-cs"/>
              </a:defRPr>
            </a:lvl2pPr>
            <a:lvl3pPr marL="1143000" indent="-228600" defTabSz="784225" eaLnBrk="0" hangingPunct="0">
              <a:defRPr sz="2400">
                <a:ea typeface="MS PGothic" pitchFamily="34" charset="-128"/>
                <a:cs typeface="+mn-cs"/>
              </a:defRPr>
            </a:lvl3pPr>
            <a:lvl4pPr marL="1600200" indent="-228600" defTabSz="784225" eaLnBrk="0" hangingPunct="0">
              <a:defRPr sz="2400">
                <a:ea typeface="MS PGothic" pitchFamily="34" charset="-128"/>
                <a:cs typeface="+mn-cs"/>
              </a:defRPr>
            </a:lvl4pPr>
            <a:lvl5pPr marL="2057400" indent="-228600" defTabSz="784225" eaLnBrk="0" hangingPunct="0">
              <a:defRPr sz="2400">
                <a:ea typeface="MS PGothic" pitchFamily="34" charset="-128"/>
                <a:cs typeface="+mn-cs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pitchFamily="34" charset="-128"/>
                <a:cs typeface="+mn-cs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pitchFamily="34" charset="-128"/>
                <a:cs typeface="+mn-cs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pitchFamily="34" charset="-128"/>
                <a:cs typeface="+mn-cs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>
                <a:ea typeface="MS PGothic" pitchFamily="34" charset="-128"/>
                <a:cs typeface="+mn-cs"/>
              </a:defRPr>
            </a:lvl9pPr>
          </a:lstStyle>
          <a:p>
            <a:r>
              <a:rPr lang="fr-FR" dirty="0"/>
              <a:t>31 272 €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704602" y="1828397"/>
            <a:ext cx="2716522" cy="393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72000" bIns="0">
            <a:spAutoFit/>
          </a:bodyPr>
          <a:lstStyle>
            <a:lvl1pPr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altLang="fr-FR" sz="3200" dirty="0" smtClean="0">
                <a:ln w="3175">
                  <a:noFill/>
                </a:ln>
                <a:solidFill>
                  <a:srgbClr val="0070C0"/>
                </a:solidFill>
              </a:rPr>
              <a:t>Anesthésistes</a:t>
            </a:r>
            <a:endParaRPr lang="fr-FR" altLang="fr-FR" sz="3200" dirty="0">
              <a:ln w="3175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4642" y="2241327"/>
            <a:ext cx="2232248" cy="648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35 </a:t>
            </a:r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015 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€</a:t>
            </a:r>
            <a:endParaRPr lang="fr-FR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2638" y="3461899"/>
            <a:ext cx="2520280" cy="787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72000" bIns="0">
            <a:spAutoFit/>
          </a:bodyPr>
          <a:lstStyle/>
          <a:p>
            <a:pPr algn="ctr" defTabSz="855663" eaLnBrk="0" hangingPunct="0">
              <a:lnSpc>
                <a:spcPct val="80000"/>
              </a:lnSpc>
            </a:pPr>
            <a:r>
              <a:rPr lang="fr-FR" sz="3200" dirty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Ensemble </a:t>
            </a: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/>
            </a:r>
            <a:b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</a:b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des </a:t>
            </a:r>
            <a:r>
              <a:rPr lang="fr-FR" sz="3200" dirty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médecins </a:t>
            </a:r>
          </a:p>
        </p:txBody>
      </p:sp>
    </p:spTree>
    <p:extLst>
      <p:ext uri="{BB962C8B-B14F-4D97-AF65-F5344CB8AC3E}">
        <p14:creationId xmlns:p14="http://schemas.microsoft.com/office/powerpoint/2010/main" val="29722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670029" y="4546285"/>
            <a:ext cx="1574380" cy="59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86 136 €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4994410" y="4546285"/>
            <a:ext cx="1584772" cy="59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105 071 €</a:t>
            </a:r>
          </a:p>
        </p:txBody>
      </p:sp>
      <p:pic>
        <p:nvPicPr>
          <p:cNvPr id="1026" name="Picture 2" descr="P:\COMMUNIC\IMAGES ET PHOTOS\1-Banque d'images FREE\Argent\786919_616417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8"/>
          <a:stretch/>
        </p:blipFill>
        <p:spPr bwMode="auto">
          <a:xfrm>
            <a:off x="2744" y="954369"/>
            <a:ext cx="3295744" cy="41907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Bénéfice non commercial (BNC) 2011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375842" y="2052665"/>
            <a:ext cx="1741487" cy="59093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  <a:extLst/>
        </p:spPr>
        <p:txBody>
          <a:bodyPr lIns="0" tIns="0" rIns="72000" bIns="0">
            <a:spAutoFit/>
          </a:bodyPr>
          <a:lstStyle>
            <a:lvl1pPr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altLang="fr-FR" dirty="0" smtClean="0">
                <a:ln w="3175">
                  <a:noFill/>
                </a:ln>
                <a:solidFill>
                  <a:srgbClr val="0070C0"/>
                </a:solidFill>
              </a:rPr>
              <a:t>Anesthésie</a:t>
            </a:r>
            <a:r>
              <a:rPr lang="fr-FR" altLang="fr-FR" sz="2000" dirty="0" smtClean="0">
                <a:ln w="3175">
                  <a:noFill/>
                </a:ln>
                <a:solidFill>
                  <a:srgbClr val="0070C0"/>
                </a:solidFill>
              </a:rPr>
              <a:t> </a:t>
            </a:r>
            <a:r>
              <a:rPr lang="fr-FR" altLang="fr-FR" dirty="0" smtClean="0">
                <a:ln w="3175">
                  <a:noFill/>
                </a:ln>
                <a:solidFill>
                  <a:srgbClr val="0070C0"/>
                </a:solidFill>
              </a:rPr>
              <a:t>réanimation</a:t>
            </a:r>
            <a:endParaRPr lang="fr-FR" altLang="fr-FR" dirty="0">
              <a:ln w="3175">
                <a:noFill/>
              </a:ln>
              <a:solidFill>
                <a:srgbClr val="0070C0"/>
              </a:solidFill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3347864" y="1443218"/>
            <a:ext cx="162742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b="0" dirty="0">
                <a:solidFill>
                  <a:srgbClr val="006699"/>
                </a:solidFill>
              </a:rPr>
              <a:t>Secteur 1</a:t>
            </a:r>
          </a:p>
        </p:txBody>
      </p:sp>
      <p:sp>
        <p:nvSpPr>
          <p:cNvPr id="10" name="AutoShape 31"/>
          <p:cNvSpPr>
            <a:spLocks noChangeArrowheads="1"/>
          </p:cNvSpPr>
          <p:nvPr/>
        </p:nvSpPr>
        <p:spPr bwMode="auto">
          <a:xfrm>
            <a:off x="4952132" y="1443218"/>
            <a:ext cx="1670050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b="0" dirty="0">
                <a:solidFill>
                  <a:srgbClr val="006699"/>
                </a:solidFill>
              </a:rPr>
              <a:t>Secteur 2</a:t>
            </a: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6387440" y="1435636"/>
            <a:ext cx="2140148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b="0" dirty="0" smtClean="0">
                <a:solidFill>
                  <a:srgbClr val="006699"/>
                </a:solidFill>
              </a:rPr>
              <a:t>Secteurs 1 et </a:t>
            </a:r>
            <a:r>
              <a:rPr lang="fr-FR" altLang="fr-FR" b="0" dirty="0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95948" y="2045055"/>
            <a:ext cx="1590524" cy="550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150 585 €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994410" y="2045056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194 271 €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6673948" y="2045056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165 757 €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389137" y="3934880"/>
            <a:ext cx="1741487" cy="29546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  <a:extLst/>
        </p:spPr>
        <p:txBody>
          <a:bodyPr lIns="0" tIns="0" rIns="72000" bIns="0">
            <a:spAutoFit/>
          </a:bodyPr>
          <a:lstStyle>
            <a:lvl1pPr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altLang="fr-FR" dirty="0">
                <a:ln w="3175">
                  <a:noFill/>
                </a:ln>
                <a:solidFill>
                  <a:srgbClr val="0070C0"/>
                </a:solidFill>
              </a:rPr>
              <a:t>Généralistes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304332" y="3754196"/>
            <a:ext cx="1576487" cy="598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73 602 €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994410" y="3754197"/>
            <a:ext cx="1584772" cy="59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65 692 €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670029" y="3754197"/>
            <a:ext cx="1574380" cy="59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72 882 €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353840" y="4730318"/>
            <a:ext cx="1741487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72000" bIns="0">
            <a:spAutoFit/>
          </a:bodyPr>
          <a:lstStyle>
            <a:lvl1pPr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altLang="fr-FR" b="0" dirty="0" smtClean="0">
                <a:solidFill>
                  <a:srgbClr val="0070C0"/>
                </a:solidFill>
              </a:rPr>
              <a:t>Ensemble</a:t>
            </a:r>
            <a:endParaRPr lang="fr-FR" altLang="fr-FR" b="0" dirty="0">
              <a:solidFill>
                <a:srgbClr val="0070C0"/>
              </a:solidFill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304332" y="4546284"/>
            <a:ext cx="1576487" cy="598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80 753 €</a:t>
            </a: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390353" y="3140218"/>
            <a:ext cx="1741487" cy="29546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/>
          <a:extLst/>
        </p:spPr>
        <p:txBody>
          <a:bodyPr lIns="0" tIns="0" rIns="72000" bIns="0">
            <a:spAutoFit/>
          </a:bodyPr>
          <a:lstStyle>
            <a:lvl1pPr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855663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8556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80000"/>
              </a:lnSpc>
            </a:pPr>
            <a:r>
              <a:rPr lang="fr-FR" altLang="fr-FR" dirty="0">
                <a:ln w="3175">
                  <a:noFill/>
                </a:ln>
                <a:solidFill>
                  <a:srgbClr val="0070C0"/>
                </a:solidFill>
              </a:rPr>
              <a:t>Spécialistes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304332" y="2962108"/>
            <a:ext cx="1576487" cy="59882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94 222 €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994410" y="2962109"/>
            <a:ext cx="1584772" cy="59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116 838 €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670029" y="2962109"/>
            <a:ext cx="1574380" cy="5988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102 973 €</a:t>
            </a:r>
          </a:p>
        </p:txBody>
      </p:sp>
    </p:spTree>
    <p:extLst>
      <p:ext uri="{BB962C8B-B14F-4D97-AF65-F5344CB8AC3E}">
        <p14:creationId xmlns:p14="http://schemas.microsoft.com/office/powerpoint/2010/main" val="36705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04267"/>
            <a:ext cx="8964488" cy="1143000"/>
          </a:xfrm>
        </p:spPr>
        <p:txBody>
          <a:bodyPr/>
          <a:lstStyle/>
          <a:p>
            <a:r>
              <a:rPr lang="fr-FR" dirty="0"/>
              <a:t>Bénéfice non commercial (BNC) 2011</a:t>
            </a:r>
            <a:br>
              <a:rPr lang="fr-FR" dirty="0"/>
            </a:br>
            <a:r>
              <a:rPr lang="fr-FR" sz="2800" dirty="0">
                <a:solidFill>
                  <a:srgbClr val="0070C0"/>
                </a:solidFill>
              </a:rPr>
              <a:t>Comparatif des BNC moyens anesthésistes </a:t>
            </a:r>
            <a:r>
              <a:rPr lang="fr-FR" sz="2800" dirty="0" smtClean="0">
                <a:solidFill>
                  <a:srgbClr val="0070C0"/>
                </a:solidFill>
              </a:rPr>
              <a:t>/ </a:t>
            </a:r>
            <a:r>
              <a:rPr lang="fr-FR" sz="2800" dirty="0">
                <a:solidFill>
                  <a:srgbClr val="0070C0"/>
                </a:solidFill>
              </a:rPr>
              <a:t>Affiliés CARMF</a:t>
            </a:r>
          </a:p>
        </p:txBody>
      </p:sp>
      <p:sp>
        <p:nvSpPr>
          <p:cNvPr id="3" name="AutoShape 30"/>
          <p:cNvSpPr>
            <a:spLocks noChangeArrowheads="1"/>
          </p:cNvSpPr>
          <p:nvPr/>
        </p:nvSpPr>
        <p:spPr bwMode="auto">
          <a:xfrm>
            <a:off x="2780470" y="2260239"/>
            <a:ext cx="162742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b="0" dirty="0">
                <a:solidFill>
                  <a:srgbClr val="006699"/>
                </a:solidFill>
              </a:rPr>
              <a:t>Secteur 1</a:t>
            </a:r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2737842" y="3278262"/>
            <a:ext cx="1670050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b="0" dirty="0">
                <a:solidFill>
                  <a:srgbClr val="006699"/>
                </a:solidFill>
              </a:rPr>
              <a:t>Secteur 2</a:t>
            </a: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2267744" y="4358382"/>
            <a:ext cx="2140148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b="0" dirty="0" smtClean="0">
                <a:solidFill>
                  <a:srgbClr val="006699"/>
                </a:solidFill>
              </a:rPr>
              <a:t>Secteurs 1 et </a:t>
            </a:r>
            <a:r>
              <a:rPr lang="fr-FR" altLang="fr-FR" b="0" dirty="0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43238" y="2204864"/>
            <a:ext cx="1590524" cy="5505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+ 86,5 %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43238" y="3237406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+ 84,9 %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43238" y="4286374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+ 92,4 %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20486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3399"/>
                </a:solidFill>
              </a:rPr>
              <a:t>V La retraite de la CARMF : </a:t>
            </a:r>
            <a:r>
              <a:rPr lang="fr-FR" sz="3200" dirty="0" smtClean="0">
                <a:solidFill>
                  <a:srgbClr val="003399"/>
                </a:solidFill>
              </a:rPr>
              <a:t>3 </a:t>
            </a:r>
            <a:r>
              <a:rPr lang="fr-FR" sz="3200" dirty="0">
                <a:solidFill>
                  <a:srgbClr val="003399"/>
                </a:solidFill>
              </a:rPr>
              <a:t>régimes, 3 gestions</a:t>
            </a:r>
          </a:p>
        </p:txBody>
      </p:sp>
    </p:spTree>
    <p:extLst>
      <p:ext uri="{BB962C8B-B14F-4D97-AF65-F5344CB8AC3E}">
        <p14:creationId xmlns:p14="http://schemas.microsoft.com/office/powerpoint/2010/main" val="1441254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des 3 régimes de retraite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1052736"/>
            <a:ext cx="9180512" cy="504056"/>
          </a:xfrm>
          <a:prstGeom prst="rect">
            <a:avLst/>
          </a:prstGeom>
        </p:spPr>
        <p:txBody>
          <a:bodyPr tIns="36000" bIns="3600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r>
              <a:rPr lang="fr-FR" sz="2400" b="0" kern="0" dirty="0" smtClean="0">
                <a:solidFill>
                  <a:srgbClr val="777777"/>
                </a:solidFill>
                <a:latin typeface="Arial Narrow"/>
                <a:cs typeface="Arial"/>
              </a:rPr>
              <a:t>(loi du 17/01/1948 - décret du 19/07/1948)</a:t>
            </a:r>
            <a:endParaRPr lang="fr-FR" altLang="fr-FR" b="0" kern="0" dirty="0"/>
          </a:p>
        </p:txBody>
      </p:sp>
      <p:sp>
        <p:nvSpPr>
          <p:cNvPr id="8" name="Espace réservé du contenu 8"/>
          <p:cNvSpPr txBox="1">
            <a:spLocks/>
          </p:cNvSpPr>
          <p:nvPr/>
        </p:nvSpPr>
        <p:spPr>
          <a:xfrm>
            <a:off x="2411760" y="1664140"/>
            <a:ext cx="5112568" cy="44291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1" indent="0">
              <a:buNone/>
            </a:pPr>
            <a:r>
              <a:rPr lang="fr-FR" sz="3200" b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Régime de base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Créé en 1949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Géré à 100 % en répartition</a:t>
            </a:r>
          </a:p>
          <a:p>
            <a:pPr marL="0" lvl="1" indent="0">
              <a:buNone/>
            </a:pPr>
            <a:r>
              <a:rPr lang="fr-FR" sz="3200" b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Régime complémentaire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Créé en 1949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Géré en répartition provisionnée</a:t>
            </a:r>
          </a:p>
          <a:p>
            <a:pPr marL="0" lvl="1" indent="0">
              <a:buNone/>
            </a:pPr>
            <a:r>
              <a:rPr lang="fr-FR" sz="3200" b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Régime ASV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Créé en 1960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Obligatoire depuis 1972</a:t>
            </a:r>
          </a:p>
          <a:p>
            <a:pPr marL="742950" lvl="2" indent="-342900"/>
            <a:r>
              <a:rPr lang="fr-FR" b="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Géré à 100% en répartition</a:t>
            </a:r>
            <a:endParaRPr lang="fr-FR" b="0" kern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13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d’appel des cotisations </a:t>
            </a:r>
            <a:r>
              <a:rPr lang="fr-FR" dirty="0"/>
              <a:t>anesthésistes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Group 4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314657"/>
              </p:ext>
            </p:extLst>
          </p:nvPr>
        </p:nvGraphicFramePr>
        <p:xfrm>
          <a:off x="432464" y="1196752"/>
          <a:ext cx="8316000" cy="4326584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499188"/>
                <a:gridCol w="4837516"/>
                <a:gridCol w="1008112"/>
                <a:gridCol w="971184"/>
              </a:tblGrid>
              <a:tr h="43204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Régimes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Assiette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Taux et montants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2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840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fr-FR" sz="2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2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Médecins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Caisses </a:t>
                      </a:r>
                      <a:b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maladies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Revenus non salariés 2012 :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tranche 1 : jusqu’à 31 916 € (0,85 PSS)*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 tranche 2 : de 31 917 € à 187 740 € (de 0,85 PSS à 5 PSS)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10,10 %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1,87 %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Complémentaire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Revenus non salariés 2012 dans la limite de 3,5 PSS soit 131 418 €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9,40 %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68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ASV forfaitaire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ajustement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secteur 1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secteur 2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1 500 €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4 500 €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3 000 €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8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Sur le revenu conventionnel de 2012 plafonné à 187 740 € (5 PSS) :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secteur 1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secteur 2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400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0,50 %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1,50 %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400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1 %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6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Invalidité-décès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Revenus non salariés 2012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Classe A : revenus &lt; à 37 548 € (1 PSS)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Classe B : revenus = ou &gt; à  37 548 € (1 PSS ) et &lt; à 112 644 € (3 PSS)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Classe C : revenus de 112 644€  (3 PSS) et plus</a:t>
                      </a:r>
                    </a:p>
                  </a:txBody>
                  <a:tcPr marL="72000" marR="0" marT="36000" marB="36000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622 €</a:t>
                      </a:r>
                      <a:b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720 €</a:t>
                      </a:r>
                    </a:p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836 €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fr-FR" sz="1400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algn="ctr" rtl="0"/>
                      <a:r>
                        <a:rPr lang="fr-FR" sz="14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45222" marB="45222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860032" y="5661248"/>
            <a:ext cx="3805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PSS (Plafond de Sécurité sociale) = 37 548 € au 1</a:t>
            </a:r>
            <a:r>
              <a:rPr lang="fr-FR" sz="1200" b="0" i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er</a:t>
            </a:r>
            <a:r>
              <a:rPr lang="fr-FR" sz="1200" b="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janvier 2014</a:t>
            </a:r>
            <a:endParaRPr lang="fr-FR" sz="1600" b="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09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Cotisations moyennes annuelles</a:t>
            </a:r>
            <a:br>
              <a:rPr lang="fr-FR" dirty="0" smtClean="0"/>
            </a:br>
            <a:r>
              <a:rPr lang="fr-FR" sz="2800" dirty="0">
                <a:solidFill>
                  <a:srgbClr val="0070C0"/>
                </a:solidFill>
              </a:rPr>
              <a:t>des anesthésistes au 31/12/ 2013</a:t>
            </a:r>
          </a:p>
        </p:txBody>
      </p:sp>
      <p:graphicFrame>
        <p:nvGraphicFramePr>
          <p:cNvPr id="5" name="Group 4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994478"/>
              </p:ext>
            </p:extLst>
          </p:nvPr>
        </p:nvGraphicFramePr>
        <p:xfrm>
          <a:off x="683568" y="1816880"/>
          <a:ext cx="7488832" cy="1612120"/>
        </p:xfrm>
        <a:graphic>
          <a:graphicData uri="http://schemas.openxmlformats.org/drawingml/2006/table">
            <a:tbl>
              <a:tblPr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59429"/>
                <a:gridCol w="1166327"/>
                <a:gridCol w="1166327"/>
                <a:gridCol w="1166327"/>
                <a:gridCol w="2030422"/>
              </a:tblGrid>
              <a:tr h="699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Taux 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RB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RCV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ASV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Secteur 1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4 723,26  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9 714,11  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1 839,30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16 276,66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4244"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Secteur 2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rgbClr val="000000">
                              <a:lumMod val="50000"/>
                              <a:lumOff val="50000"/>
                            </a:srgbClr>
                          </a:solidFill>
                          <a:latin typeface="+mn-lt"/>
                          <a:cs typeface="+mn-cs"/>
                        </a:rPr>
                        <a:t>4 883,53  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9 795,95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5 573,24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20 252,73  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92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2060848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3399"/>
                </a:solidFill>
              </a:rPr>
              <a:t>I La retraite des anesthésistes réanimateurs</a:t>
            </a:r>
          </a:p>
          <a:p>
            <a:endParaRPr lang="fr-FR" sz="3200" dirty="0"/>
          </a:p>
          <a:p>
            <a:pPr algn="ctr"/>
            <a:r>
              <a:rPr lang="fr-FR" sz="3200" b="0" dirty="0" smtClean="0"/>
              <a:t>Pour qui ?</a:t>
            </a:r>
          </a:p>
          <a:p>
            <a:pPr algn="ctr"/>
            <a:r>
              <a:rPr lang="fr-FR" sz="3200" b="0" dirty="0" smtClean="0"/>
              <a:t>Car qui êtes vous ?</a:t>
            </a:r>
          </a:p>
          <a:p>
            <a:endParaRPr lang="fr-FR" sz="3200" b="0" dirty="0"/>
          </a:p>
        </p:txBody>
      </p:sp>
    </p:spTree>
    <p:extLst>
      <p:ext uri="{BB962C8B-B14F-4D97-AF65-F5344CB8AC3E}">
        <p14:creationId xmlns:p14="http://schemas.microsoft.com/office/powerpoint/2010/main" val="3662982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Cotisations moyennes annuelles</a:t>
            </a:r>
            <a:br>
              <a:rPr lang="fr-FR" dirty="0" smtClean="0"/>
            </a:br>
            <a:r>
              <a:rPr lang="fr-FR" sz="2800" dirty="0">
                <a:solidFill>
                  <a:srgbClr val="0070C0"/>
                </a:solidFill>
              </a:rPr>
              <a:t>Ensemble des affiliés</a:t>
            </a:r>
            <a:br>
              <a:rPr lang="fr-FR" sz="2800" dirty="0">
                <a:solidFill>
                  <a:srgbClr val="0070C0"/>
                </a:solidFill>
              </a:rPr>
            </a:br>
            <a:endParaRPr lang="fr-FR" sz="2800" dirty="0">
              <a:solidFill>
                <a:srgbClr val="0070C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755576" y="1700808"/>
            <a:ext cx="7632848" cy="3889737"/>
            <a:chOff x="1807012" y="2439694"/>
            <a:chExt cx="7632848" cy="3494292"/>
          </a:xfrm>
        </p:grpSpPr>
        <p:sp>
          <p:nvSpPr>
            <p:cNvPr id="6" name="Rectangle 5"/>
            <p:cNvSpPr/>
            <p:nvPr/>
          </p:nvSpPr>
          <p:spPr bwMode="auto">
            <a:xfrm>
              <a:off x="1807012" y="2439694"/>
              <a:ext cx="7632848" cy="3494292"/>
            </a:xfrm>
            <a:prstGeom prst="rect">
              <a:avLst/>
            </a:prstGeom>
            <a:solidFill>
              <a:srgbClr val="E6E6E6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Group 40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9364910"/>
                </p:ext>
              </p:extLst>
            </p:nvPr>
          </p:nvGraphicFramePr>
          <p:xfrm>
            <a:off x="1951028" y="2564089"/>
            <a:ext cx="7344816" cy="3258447"/>
          </p:xfrm>
          <a:graphic>
            <a:graphicData uri="http://schemas.openxmlformats.org/drawingml/2006/table">
              <a:tbl>
                <a:tblPr>
                  <a:effectLst/>
                  <a:tableStyleId>{2D5ABB26-0587-4C30-8999-92F81FD0307C}</a:tableStyleId>
                </a:tblPr>
                <a:tblGrid>
                  <a:gridCol w="1656184"/>
                  <a:gridCol w="1422158"/>
                  <a:gridCol w="1422158"/>
                  <a:gridCol w="1422158"/>
                  <a:gridCol w="1422158"/>
                </a:tblGrid>
                <a:tr h="437591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1" kern="1200" dirty="0" smtClean="0">
                            <a:solidFill>
                              <a:schemeClr val="bg1"/>
                            </a:solidFill>
                          </a:rPr>
                          <a:t>Régimes</a:t>
                        </a:r>
                        <a:endParaRPr lang="fr-FR" sz="1800" b="0" dirty="0" smtClean="0">
                          <a:solidFill>
                            <a:schemeClr val="bg1"/>
                          </a:solidFill>
                        </a:endParaRPr>
                      </a:p>
                    </a:txBody>
                    <a:tcPr marL="180000" marR="0" marT="36000" marB="36000" anchor="ctr" horzOverflow="overflow"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6699"/>
                      </a:solidFill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1" kern="1200" dirty="0" smtClean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Cotisation moyenne 2014</a:t>
                        </a:r>
                      </a:p>
                    </a:txBody>
                    <a:tcPr marL="180000" marR="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6699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800" b="0" dirty="0" smtClean="0">
                          <a:solidFill>
                            <a:schemeClr val="bg1"/>
                          </a:solidFill>
                        </a:endParaRPr>
                      </a:p>
                    </a:txBody>
                    <a:tcPr marL="180000" marR="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83C4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</a:tr>
                <a:tr h="346320">
                  <a:tc vMerge="1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800" b="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83C4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bg1"/>
                            </a:solidFill>
                          </a:rPr>
                          <a:t>Secteur 1</a:t>
                        </a:r>
                        <a:endParaRPr lang="fr-FR" sz="1800" b="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DBC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baseline="0" dirty="0" smtClean="0">
                            <a:solidFill>
                              <a:schemeClr val="bg1"/>
                            </a:solidFill>
                          </a:rPr>
                          <a:t>Secteur 2</a:t>
                        </a:r>
                        <a:endParaRPr lang="fr-FR" sz="1800" b="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DBC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</a:tr>
                <a:tr h="521891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lang="fr-FR" sz="1800" b="0" dirty="0" smtClean="0">
                            <a:solidFill>
                              <a:schemeClr val="bg1"/>
                            </a:solidFill>
                          </a:rPr>
                          <a:t>Base</a:t>
                        </a:r>
                        <a:endPara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endParaRPr>
                      </a:p>
                    </a:txBody>
                    <a:tcPr marL="0" marR="0" marT="36000" marB="36000" anchor="ctr" horzOverflow="overflow"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DB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4 180,46 €</a:t>
                        </a:r>
                        <a:endParaRPr lang="fr-FR" sz="1800" b="0" baseline="30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+mn-lt"/>
                            <a:cs typeface="+mn-cs"/>
                          </a:rPr>
                          <a:t>29,88 %</a:t>
                        </a:r>
                        <a:endParaRPr lang="fr-FR" sz="1800" b="0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4 180,46 </a:t>
                        </a:r>
                        <a:r>
                          <a:rPr lang="fr-FR" sz="1800" b="0" kern="120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€</a:t>
                        </a:r>
                      </a:p>
                    </a:txBody>
                    <a:tcPr marL="180000" marR="72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+mn-lt"/>
                            <a:cs typeface="+mn-cs"/>
                          </a:rPr>
                          <a:t>23,20 %</a:t>
                        </a:r>
                        <a:endParaRPr lang="fr-FR" sz="1800" b="0" baseline="30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chemeClr val="bg1">
                            <a:lumMod val="9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62064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bg1"/>
                            </a:solidFill>
                          </a:rPr>
                          <a:t>Complémentaire</a:t>
                        </a:r>
                        <a:endPara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endParaRPr>
                      </a:p>
                    </a:txBody>
                    <a:tcPr marL="0" marR="0" marT="36000" marB="36000" anchor="ctr" horzOverflow="overflow"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DB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7 904,91 €</a:t>
                        </a:r>
                        <a:endParaRPr lang="fr-FR" sz="1800" b="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+mn-lt"/>
                            <a:cs typeface="+mn-cs"/>
                          </a:rPr>
                          <a:t>56,50 %</a:t>
                        </a:r>
                        <a:endParaRPr lang="fr-FR" sz="1800" b="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kern="120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7 904,9</a:t>
                        </a:r>
                        <a:r>
                          <a:rPr lang="fr-FR" sz="1800" b="0" kern="1200" baseline="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1 </a:t>
                        </a:r>
                        <a:r>
                          <a:rPr lang="fr-FR" sz="1800" b="0" kern="120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€</a:t>
                        </a:r>
                      </a:p>
                    </a:txBody>
                    <a:tcPr marL="180000" marR="72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+mn-lt"/>
                            <a:cs typeface="+mn-cs"/>
                          </a:rPr>
                          <a:t>43,88 %</a:t>
                        </a: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50405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bg1"/>
                            </a:solidFill>
                          </a:rPr>
                          <a:t>ASV</a:t>
                        </a:r>
                        <a:endParaRPr kumimoji="0" lang="fr-F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endParaRPr>
                      </a:p>
                    </a:txBody>
                    <a:tcPr marL="0" marR="0" marT="36000" marB="36000" anchor="ctr" horzOverflow="overflow"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007DB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1 905,88 € </a:t>
                        </a:r>
                        <a:endParaRPr lang="fr-F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+mn-lt"/>
                            <a:cs typeface="+mn-cs"/>
                          </a:rPr>
                          <a:t>13,62 % </a:t>
                        </a:r>
                        <a:endParaRPr lang="fr-FR" sz="18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endParaRP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kern="120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5</a:t>
                        </a:r>
                        <a:r>
                          <a:rPr lang="fr-FR" sz="1800" b="0" kern="1200" baseline="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 930,87</a:t>
                        </a:r>
                        <a:r>
                          <a:rPr lang="fr-FR" sz="1800" b="0" kern="1200" dirty="0" smtClean="0">
                            <a:solidFill>
                              <a:srgbClr val="006699"/>
                            </a:solidFill>
                            <a:latin typeface="+mn-lt"/>
                            <a:ea typeface="+mn-ea"/>
                            <a:cs typeface="+mn-cs"/>
                          </a:rPr>
                          <a:t> €</a:t>
                        </a:r>
                      </a:p>
                    </a:txBody>
                    <a:tcPr marL="180000" marR="72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+mn-lt"/>
                            <a:cs typeface="+mn-cs"/>
                          </a:rPr>
                          <a:t>32,92 %</a:t>
                        </a: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576064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Arial Narrow" pitchFamily="34" charset="0"/>
                            <a:cs typeface="Arial" pitchFamily="34" charset="0"/>
                          </a:rPr>
                          <a:t>Total</a:t>
                        </a:r>
                        <a:endParaRPr lang="fr-F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13 991,25 €</a:t>
                        </a:r>
                        <a:endParaRPr lang="fr-F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72000" marR="72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18</a:t>
                        </a:r>
                        <a:r>
                          <a:rPr lang="fr-FR" sz="1800" b="0" baseline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 016,24 </a:t>
                        </a:r>
                        <a:r>
                          <a:rPr lang="fr-FR" sz="1800" b="0" dirty="0" smtClean="0">
                            <a:solidFill>
                              <a:srgbClr val="006699"/>
                            </a:solidFill>
                            <a:latin typeface="+mn-lt"/>
                            <a:cs typeface="+mn-cs"/>
                          </a:rPr>
                          <a:t>€</a:t>
                        </a:r>
                      </a:p>
                    </a:txBody>
                    <a:tcPr marL="180000" marR="144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72000" marR="144000" marT="36000" marB="36000" anchor="ctr" horzOverflow="overflow">
                      <a:lnL w="28575" cap="flat" cmpd="sng" algn="ctr">
                        <a:solidFill>
                          <a:schemeClr val="bg1">
                            <a:lumMod val="85000"/>
                          </a:schemeClr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</a:tr>
                <a:tr h="62064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800" b="0" dirty="0" smtClean="0">
                          <a:solidFill>
                            <a:srgbClr val="5F5F5F"/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tc gridSpan="4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800" b="0" dirty="0" smtClean="0">
                            <a:solidFill>
                              <a:srgbClr val="5F5F5F"/>
                            </a:solidFill>
                          </a:rPr>
                          <a:t>Montants émis lors de l’appel de cotisations de janvier 2014</a:t>
                        </a:r>
                      </a:p>
                    </a:txBody>
                    <a:tcPr marL="180000" marR="144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8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endParaRPr>
                      </a:p>
                    </a:txBody>
                    <a:tcPr marL="180000" marR="144000" marT="36000" marB="36000" anchor="ctr" horzOverflow="overflow">
                      <a:lnL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57150" cap="flat" cmpd="sng" algn="ctr">
                        <a:solidFill>
                          <a:srgbClr val="E0E0E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bg1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fr-FR"/>
                      </a:p>
                    </a:txBody>
                    <a:tcPr/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60567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Cotisations moyennes annuelles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>
                <a:solidFill>
                  <a:srgbClr val="0070C0"/>
                </a:solidFill>
              </a:rPr>
              <a:t>Rapport cotisations anesthésistes / cotisations affiliés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72000" y="2196033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+ 16 %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590008" y="3238479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+ 12 %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AutoShape 30"/>
          <p:cNvSpPr>
            <a:spLocks noChangeArrowheads="1"/>
          </p:cNvSpPr>
          <p:nvPr/>
        </p:nvSpPr>
        <p:spPr bwMode="auto">
          <a:xfrm>
            <a:off x="2780470" y="2260239"/>
            <a:ext cx="1627422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b="0" dirty="0">
                <a:solidFill>
                  <a:srgbClr val="006699"/>
                </a:solidFill>
              </a:rPr>
              <a:t>Secteur 1</a:t>
            </a:r>
          </a:p>
        </p:txBody>
      </p:sp>
      <p:sp>
        <p:nvSpPr>
          <p:cNvPr id="9" name="AutoShape 31"/>
          <p:cNvSpPr>
            <a:spLocks noChangeArrowheads="1"/>
          </p:cNvSpPr>
          <p:nvPr/>
        </p:nvSpPr>
        <p:spPr bwMode="auto">
          <a:xfrm>
            <a:off x="2737842" y="3278262"/>
            <a:ext cx="1670050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r"/>
            <a:r>
              <a:rPr lang="fr-FR" altLang="fr-FR" b="0" dirty="0">
                <a:solidFill>
                  <a:srgbClr val="006699"/>
                </a:solidFill>
              </a:rPr>
              <a:t>Secteur 2</a:t>
            </a:r>
          </a:p>
        </p:txBody>
      </p:sp>
    </p:spTree>
    <p:extLst>
      <p:ext uri="{BB962C8B-B14F-4D97-AF65-F5344CB8AC3E}">
        <p14:creationId xmlns:p14="http://schemas.microsoft.com/office/powerpoint/2010/main" val="4146351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Taux de rendement </a:t>
            </a:r>
            <a:r>
              <a:rPr lang="fr-FR" dirty="0" smtClean="0">
                <a:solidFill>
                  <a:srgbClr val="0070C0"/>
                </a:solidFill>
              </a:rPr>
              <a:t/>
            </a:r>
            <a:br>
              <a:rPr lang="fr-FR" dirty="0" smtClean="0">
                <a:solidFill>
                  <a:srgbClr val="0070C0"/>
                </a:solidFill>
              </a:rPr>
            </a:br>
            <a:r>
              <a:rPr lang="fr-FR" sz="2800" dirty="0">
                <a:solidFill>
                  <a:srgbClr val="0070C0"/>
                </a:solidFill>
              </a:rPr>
              <a:t>Cotisations de retraite des anesthésistes</a:t>
            </a:r>
          </a:p>
        </p:txBody>
      </p:sp>
      <p:sp>
        <p:nvSpPr>
          <p:cNvPr id="4" name="AutoShape 31"/>
          <p:cNvSpPr>
            <a:spLocks noChangeArrowheads="1"/>
          </p:cNvSpPr>
          <p:nvPr/>
        </p:nvSpPr>
        <p:spPr bwMode="auto">
          <a:xfrm>
            <a:off x="3655988" y="1916561"/>
            <a:ext cx="1670050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b="0" dirty="0">
                <a:solidFill>
                  <a:srgbClr val="006699"/>
                </a:solidFill>
              </a:rPr>
              <a:t>Secteur </a:t>
            </a:r>
            <a:r>
              <a:rPr lang="fr-FR" altLang="fr-FR" b="0" dirty="0" smtClean="0">
                <a:solidFill>
                  <a:srgbClr val="006699"/>
                </a:solidFill>
              </a:rPr>
              <a:t>1</a:t>
            </a:r>
            <a:endParaRPr lang="fr-FR" altLang="fr-FR" b="0" dirty="0">
              <a:solidFill>
                <a:srgbClr val="006699"/>
              </a:solidFill>
            </a:endParaRP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5528196" y="1908979"/>
            <a:ext cx="2140148" cy="5107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b="0" dirty="0" smtClean="0">
                <a:solidFill>
                  <a:srgbClr val="006699"/>
                </a:solidFill>
              </a:rPr>
              <a:t>Secteur 2</a:t>
            </a:r>
            <a:endParaRPr lang="fr-FR" altLang="fr-FR" b="0" dirty="0">
              <a:solidFill>
                <a:srgbClr val="006699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698266" y="2518399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16 277 €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14704" y="2518399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20 253 €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2420888"/>
            <a:ext cx="2520280" cy="787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72000" bIns="0">
            <a:spAutoFit/>
          </a:bodyPr>
          <a:lstStyle/>
          <a:p>
            <a:pPr algn="r" defTabSz="855663" eaLnBrk="0" hangingPunct="0">
              <a:lnSpc>
                <a:spcPct val="80000"/>
              </a:lnSpc>
            </a:pP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Cotisation moyenne 2014</a:t>
            </a:r>
            <a:endParaRPr lang="fr-FR" sz="3200" dirty="0">
              <a:ln w="3175">
                <a:noFill/>
              </a:ln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721968" y="3598519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1 322 €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38406" y="3598519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1 322 €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501008"/>
            <a:ext cx="3048038" cy="787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72000" bIns="0">
            <a:spAutoFit/>
          </a:bodyPr>
          <a:lstStyle/>
          <a:p>
            <a:pPr algn="r" defTabSz="855663" eaLnBrk="0" hangingPunct="0">
              <a:lnSpc>
                <a:spcPct val="80000"/>
              </a:lnSpc>
            </a:pP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Allocation </a:t>
            </a:r>
          </a:p>
          <a:p>
            <a:pPr algn="r" defTabSz="855663" eaLnBrk="0" hangingPunct="0">
              <a:lnSpc>
                <a:spcPct val="80000"/>
              </a:lnSpc>
            </a:pP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acquise pour 2014</a:t>
            </a:r>
            <a:endParaRPr lang="fr-FR" sz="3200" dirty="0">
              <a:ln w="3175">
                <a:noFill/>
              </a:ln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721968" y="4534623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8,12 %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38406" y="4534623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6,53 %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5302" y="4691230"/>
            <a:ext cx="2520280" cy="3939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72000" bIns="0">
            <a:spAutoFit/>
          </a:bodyPr>
          <a:lstStyle/>
          <a:p>
            <a:pPr algn="r" defTabSz="855663" eaLnBrk="0" hangingPunct="0">
              <a:lnSpc>
                <a:spcPct val="80000"/>
              </a:lnSpc>
            </a:pP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Rendement</a:t>
            </a:r>
            <a:endParaRPr lang="fr-FR" sz="3200" dirty="0">
              <a:ln w="3175">
                <a:noFill/>
              </a:ln>
              <a:solidFill>
                <a:srgbClr val="0070C0"/>
              </a:solidFill>
              <a:ea typeface="MS PGothic" pitchFamily="34" charset="-128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98266" y="5470727"/>
            <a:ext cx="1559294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12,3 ans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814704" y="5470727"/>
            <a:ext cx="1588398" cy="5505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8373" tIns="39187" rIns="78373" bIns="39187" anchor="ctr"/>
          <a:lstStyle>
            <a:lvl1pPr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784225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15,3 ans</a:t>
            </a:r>
            <a:endParaRPr lang="fr-FR" altLang="fr-FR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5373216"/>
            <a:ext cx="3240360" cy="7879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72000" bIns="0">
            <a:spAutoFit/>
          </a:bodyPr>
          <a:lstStyle/>
          <a:p>
            <a:pPr algn="r" defTabSz="855663" eaLnBrk="0" hangingPunct="0">
              <a:lnSpc>
                <a:spcPct val="80000"/>
              </a:lnSpc>
            </a:pPr>
            <a:r>
              <a:rPr lang="fr-FR" sz="3200" dirty="0" smtClean="0">
                <a:ln w="3175">
                  <a:noFill/>
                </a:ln>
                <a:solidFill>
                  <a:srgbClr val="0070C0"/>
                </a:solidFill>
                <a:ea typeface="MS PGothic" pitchFamily="34" charset="-128"/>
              </a:rPr>
              <a:t>Délai de récupération</a:t>
            </a:r>
            <a:endParaRPr lang="fr-FR" sz="3200" dirty="0">
              <a:ln w="3175">
                <a:noFill/>
              </a:ln>
              <a:solidFill>
                <a:srgbClr val="0070C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872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187" y="1392893"/>
            <a:ext cx="5657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08000" rIns="91440" bIns="0" numCol="1" anchor="ctr" anchorCtr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Comparaison cadres / </a:t>
            </a:r>
            <a:r>
              <a:rPr lang="fr-F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ARE</a:t>
            </a: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itre 1"/>
          <p:cNvSpPr txBox="1">
            <a:spLocks noGrp="1"/>
          </p:cNvSpPr>
          <p:nvPr>
            <p:ph type="title"/>
          </p:nvPr>
        </p:nvSpPr>
        <p:spPr bwMode="auto">
          <a:xfrm>
            <a:off x="0" y="260648"/>
            <a:ext cx="100091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536575" indent="-536575">
              <a:lnSpc>
                <a:spcPct val="120000"/>
              </a:lnSpc>
              <a:spcBef>
                <a:spcPts val="0"/>
              </a:spcBef>
            </a:pPr>
            <a:r>
              <a:rPr lang="fr-FR" sz="2800" dirty="0" smtClean="0"/>
              <a:t>Retraite des ARE : quelles allocations ?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754832" y="2614846"/>
            <a:ext cx="4609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511425" algn="l"/>
              </a:tabLst>
            </a:pPr>
            <a:r>
              <a:rPr lang="fr-FR" sz="2800" b="1" dirty="0" smtClean="0">
                <a:solidFill>
                  <a:srgbClr val="C00000"/>
                </a:solidFill>
              </a:rPr>
              <a:t>ARE (Secteur II)</a:t>
            </a:r>
          </a:p>
          <a:p>
            <a:pPr>
              <a:lnSpc>
                <a:spcPct val="150000"/>
              </a:lnSpc>
              <a:tabLst>
                <a:tab pos="2511425" algn="l"/>
              </a:tabLst>
            </a:pPr>
            <a:r>
              <a:rPr lang="fr-FR" sz="2000" dirty="0" smtClean="0"/>
              <a:t>Revenu net : 	160 000 €</a:t>
            </a:r>
          </a:p>
          <a:p>
            <a:pPr>
              <a:lnSpc>
                <a:spcPct val="150000"/>
              </a:lnSpc>
              <a:tabLst>
                <a:tab pos="2511425" algn="l"/>
              </a:tabLst>
            </a:pPr>
            <a:r>
              <a:rPr lang="fr-FR" sz="2000" dirty="0" smtClean="0"/>
              <a:t>Cotisations CARMF : 	24 872 €</a:t>
            </a:r>
          </a:p>
          <a:p>
            <a:pPr>
              <a:lnSpc>
                <a:spcPct val="150000"/>
              </a:lnSpc>
              <a:tabLst>
                <a:tab pos="2511425" algn="l"/>
              </a:tabLst>
            </a:pPr>
            <a:r>
              <a:rPr lang="fr-FR" sz="2000" dirty="0" smtClean="0"/>
              <a:t>Rendement :	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5,92 %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499248" y="2614847"/>
            <a:ext cx="46092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684463" algn="l"/>
              </a:tabLst>
            </a:pPr>
            <a:r>
              <a:rPr lang="fr-FR" sz="2800" b="1" dirty="0" smtClean="0">
                <a:solidFill>
                  <a:srgbClr val="C00000"/>
                </a:solidFill>
              </a:rPr>
              <a:t>Cadre salarié</a:t>
            </a:r>
          </a:p>
          <a:p>
            <a:pPr>
              <a:lnSpc>
                <a:spcPct val="150000"/>
              </a:lnSpc>
              <a:tabLst>
                <a:tab pos="2684463" algn="l"/>
              </a:tabLst>
            </a:pPr>
            <a:r>
              <a:rPr lang="fr-FR" sz="2000" dirty="0" smtClean="0"/>
              <a:t>Revenu net : 	160 000 €</a:t>
            </a:r>
          </a:p>
          <a:p>
            <a:pPr>
              <a:lnSpc>
                <a:spcPct val="150000"/>
              </a:lnSpc>
              <a:tabLst>
                <a:tab pos="2684463" algn="l"/>
              </a:tabLst>
            </a:pPr>
            <a:r>
              <a:rPr lang="fr-FR" sz="2000" dirty="0" smtClean="0"/>
              <a:t>Cotisations </a:t>
            </a:r>
            <a:r>
              <a:rPr lang="fr-FR" sz="2000" dirty="0"/>
              <a:t>de retraite </a:t>
            </a:r>
            <a:r>
              <a:rPr lang="fr-FR" sz="2000" dirty="0" smtClean="0"/>
              <a:t>: 	35 804 €</a:t>
            </a:r>
          </a:p>
          <a:p>
            <a:pPr>
              <a:lnSpc>
                <a:spcPct val="150000"/>
              </a:lnSpc>
              <a:tabLst>
                <a:tab pos="2684463" algn="l"/>
              </a:tabLst>
            </a:pPr>
            <a:r>
              <a:rPr lang="fr-FR" sz="2000" dirty="0" smtClean="0"/>
              <a:t>Rendement : 	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5,86 </a:t>
            </a:r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427240" y="2470830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Solvabilité des r</a:t>
            </a:r>
            <a:r>
              <a:rPr lang="fr-FR" dirty="0"/>
              <a:t>égimes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200" dirty="0" smtClean="0">
                <a:solidFill>
                  <a:srgbClr val="0070C0"/>
                </a:solidFill>
              </a:rPr>
              <a:t>Réserves </a:t>
            </a:r>
            <a:r>
              <a:rPr lang="fr-FR" sz="3200" dirty="0">
                <a:solidFill>
                  <a:srgbClr val="0070C0"/>
                </a:solidFill>
              </a:rPr>
              <a:t>au 1</a:t>
            </a:r>
            <a:r>
              <a:rPr lang="fr-FR" sz="2800" baseline="30000" dirty="0">
                <a:solidFill>
                  <a:srgbClr val="0070C0"/>
                </a:solidFill>
              </a:rPr>
              <a:t>er</a:t>
            </a:r>
            <a:r>
              <a:rPr lang="fr-FR" sz="3200" dirty="0">
                <a:solidFill>
                  <a:srgbClr val="0070C0"/>
                </a:solidFill>
              </a:rPr>
              <a:t> janvier 2013*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6002709" y="2041302"/>
            <a:ext cx="228600" cy="2592387"/>
          </a:xfrm>
          <a:prstGeom prst="rightBrace">
            <a:avLst>
              <a:gd name="adj1" fmla="val 94502"/>
              <a:gd name="adj2" fmla="val 50000"/>
            </a:avLst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695" tIns="42849" rIns="85695" bIns="42849" anchor="ctr"/>
          <a:lstStyle/>
          <a:p>
            <a:pPr algn="ctr" defTabSz="855663" eaLnBrk="0" hangingPunct="0"/>
            <a:endParaRPr lang="fr-FR" sz="2700">
              <a:solidFill>
                <a:srgbClr val="FF00FF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179537" y="5019418"/>
            <a:ext cx="6552580" cy="38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5949" tIns="52976" rIns="105949" bIns="5297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algn="just"/>
            <a:r>
              <a:rPr lang="fr-FR" b="0" dirty="0">
                <a:solidFill>
                  <a:srgbClr val="777777"/>
                </a:solidFill>
              </a:rPr>
              <a:t>* Les réserves du régime de base sont désormais gérées par la CNAVPL.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178297" y="2204864"/>
            <a:ext cx="4537075" cy="503237"/>
            <a:chOff x="521" y="1071"/>
            <a:chExt cx="2858" cy="317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21" y="1071"/>
              <a:ext cx="1503" cy="2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r" defTabSz="855663" eaLnBrk="0" hangingPunct="0"/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Complémentaire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2109" y="1071"/>
              <a:ext cx="1270" cy="3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4 680 M</a:t>
              </a:r>
              <a:r>
                <a:rPr lang="fr-FR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€</a:t>
              </a:r>
            </a:p>
          </p:txBody>
        </p:sp>
      </p:grp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6361856" y="3049364"/>
            <a:ext cx="1727399" cy="503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20000"/>
              </a:lnSpc>
            </a:pPr>
            <a:r>
              <a:rPr lang="fr-FR" sz="2200" dirty="0" smtClean="0">
                <a:solidFill>
                  <a:srgbClr val="CC0000"/>
                </a:solidFill>
              </a:rPr>
              <a:t>5 341 M</a:t>
            </a:r>
            <a:r>
              <a:rPr lang="fr-FR" sz="2200" dirty="0">
                <a:solidFill>
                  <a:srgbClr val="CC0000"/>
                </a:solidFill>
              </a:rPr>
              <a:t>€</a:t>
            </a:r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176709" y="3078732"/>
            <a:ext cx="4537075" cy="503238"/>
            <a:chOff x="521" y="1071"/>
            <a:chExt cx="2858" cy="317"/>
          </a:xfrm>
        </p:grpSpPr>
        <p:sp>
          <p:nvSpPr>
            <p:cNvPr id="11" name="Rectangle 32"/>
            <p:cNvSpPr>
              <a:spLocks noChangeArrowheads="1"/>
            </p:cNvSpPr>
            <p:nvPr/>
          </p:nvSpPr>
          <p:spPr bwMode="auto">
            <a:xfrm>
              <a:off x="521" y="1110"/>
              <a:ext cx="1504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855663" eaLnBrk="0" hangingPunct="0"/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ASV</a:t>
              </a:r>
            </a:p>
          </p:txBody>
        </p:sp>
        <p:sp>
          <p:nvSpPr>
            <p:cNvPr id="12" name="AutoShape 33"/>
            <p:cNvSpPr>
              <a:spLocks noChangeArrowheads="1"/>
            </p:cNvSpPr>
            <p:nvPr/>
          </p:nvSpPr>
          <p:spPr bwMode="auto">
            <a:xfrm>
              <a:off x="2109" y="1071"/>
              <a:ext cx="1270" cy="3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287 M</a:t>
              </a:r>
              <a:r>
                <a:rPr lang="fr-FR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€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898897" y="3933552"/>
            <a:ext cx="4814888" cy="522287"/>
            <a:chOff x="346" y="1059"/>
            <a:chExt cx="3033" cy="329"/>
          </a:xfrm>
        </p:grpSpPr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346" y="1059"/>
              <a:ext cx="167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 defTabSz="855663" eaLnBrk="0" hangingPunct="0"/>
              <a:r>
                <a:rPr lang="fr-FR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cs"/>
                </a:rPr>
                <a:t>Invalidité-décès</a:t>
              </a:r>
            </a:p>
          </p:txBody>
        </p:sp>
        <p:sp>
          <p:nvSpPr>
            <p:cNvPr id="15" name="AutoShape 37"/>
            <p:cNvSpPr>
              <a:spLocks noChangeArrowheads="1"/>
            </p:cNvSpPr>
            <p:nvPr/>
          </p:nvSpPr>
          <p:spPr bwMode="auto">
            <a:xfrm>
              <a:off x="2109" y="1071"/>
              <a:ext cx="1270" cy="3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120000"/>
                </a:lnSpc>
              </a:pPr>
              <a:r>
                <a:rPr lang="fr-FR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374 M</a:t>
              </a:r>
              <a:r>
                <a:rPr lang="fr-FR" sz="2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125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uzou.files.wordpress.com/2009/03/ca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62769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0" y="260648"/>
            <a:ext cx="100091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536575" indent="-536575">
              <a:lnSpc>
                <a:spcPct val="120000"/>
              </a:lnSpc>
              <a:spcBef>
                <a:spcPts val="0"/>
              </a:spcBef>
            </a:pPr>
            <a:r>
              <a:rPr lang="fr-FR" sz="2800" b="0" kern="0" smtClean="0">
                <a:solidFill>
                  <a:schemeClr val="bg1"/>
                </a:solidFill>
              </a:rPr>
              <a:t>Retraite : nouveaux horizons</a:t>
            </a:r>
            <a:endParaRPr lang="fr-FR" sz="28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150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04864"/>
            <a:ext cx="7277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0" y="260648"/>
            <a:ext cx="100091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536575" indent="-536575">
              <a:lnSpc>
                <a:spcPct val="120000"/>
              </a:lnSpc>
              <a:spcBef>
                <a:spcPts val="0"/>
              </a:spcBef>
            </a:pPr>
            <a:r>
              <a:rPr lang="fr-FR" sz="2800" b="0" kern="0" smtClean="0">
                <a:solidFill>
                  <a:schemeClr val="bg1"/>
                </a:solidFill>
              </a:rPr>
              <a:t>Retraite : nouveaux horizons</a:t>
            </a:r>
            <a:endParaRPr lang="fr-FR" sz="28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936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1602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 bwMode="auto">
          <a:xfrm>
            <a:off x="0" y="260648"/>
            <a:ext cx="100091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marL="536575" indent="-536575">
              <a:lnSpc>
                <a:spcPct val="120000"/>
              </a:lnSpc>
              <a:spcBef>
                <a:spcPts val="0"/>
              </a:spcBef>
            </a:pPr>
            <a:r>
              <a:rPr lang="fr-FR" sz="2800" b="0" kern="0" dirty="0" smtClean="0">
                <a:solidFill>
                  <a:schemeClr val="bg1"/>
                </a:solidFill>
              </a:rPr>
              <a:t>Retraite : nouveaux horizons</a:t>
            </a:r>
            <a:endParaRPr lang="fr-FR" sz="28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27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yvesduval-photo.net/photographies/photographies-panoramiques-france-normandie/baie_ecalgrain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772816"/>
            <a:ext cx="892977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 bwMode="auto">
          <a:xfrm>
            <a:off x="0" y="260648"/>
            <a:ext cx="100091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36000" rIns="91440" bIns="36000" numCol="1" anchor="ctr" anchorCtr="0" compatLnSpc="1">
            <a:prstTxWarp prst="textNoShape">
              <a:avLst/>
            </a:prstTxWarp>
            <a:noAutofit/>
          </a:bodyPr>
          <a:lstStyle/>
          <a:p>
            <a:pPr marL="536575" indent="-536575">
              <a:lnSpc>
                <a:spcPct val="120000"/>
              </a:lnSpc>
              <a:spcBef>
                <a:spcPts val="0"/>
              </a:spcBef>
            </a:pPr>
            <a:r>
              <a:rPr lang="fr-FR" sz="2800" dirty="0" smtClean="0"/>
              <a:t>Retraite : nouveaux horizons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486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COMMUNIC\IMAGES ET PHOTOS\1-Banque d'images FREE\Medical\j040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44533"/>
            <a:ext cx="3869741" cy="25788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497263" algn="l"/>
              </a:tabLst>
            </a:pPr>
            <a:r>
              <a:rPr lang="fr-FR" dirty="0"/>
              <a:t>Effectifs des anesthésistes</a:t>
            </a: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            </a:t>
            </a:r>
            <a:r>
              <a:rPr lang="fr-FR" sz="2800" dirty="0" smtClean="0">
                <a:solidFill>
                  <a:srgbClr val="0070C0"/>
                </a:solidFill>
              </a:rPr>
              <a:t>au </a:t>
            </a:r>
            <a:r>
              <a:rPr lang="fr-FR" sz="2800" dirty="0">
                <a:solidFill>
                  <a:srgbClr val="0070C0"/>
                </a:solidFill>
              </a:rPr>
              <a:t>1</a:t>
            </a:r>
            <a:r>
              <a:rPr lang="fr-FR" sz="2800" baseline="30000" dirty="0">
                <a:solidFill>
                  <a:srgbClr val="0070C0"/>
                </a:solidFill>
              </a:rPr>
              <a:t>er</a:t>
            </a:r>
            <a:r>
              <a:rPr lang="fr-FR" sz="2800" dirty="0">
                <a:solidFill>
                  <a:srgbClr val="0070C0"/>
                </a:solidFill>
              </a:rPr>
              <a:t> janvier 2014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fr-FR" altLang="fr-FR" sz="2800" dirty="0" smtClean="0"/>
          </a:p>
          <a:p>
            <a:pPr marL="0" indent="0">
              <a:buNone/>
            </a:pPr>
            <a:endParaRPr lang="fr-FR" altLang="fr-FR" dirty="0" smtClean="0"/>
          </a:p>
        </p:txBody>
      </p:sp>
      <p:graphicFrame>
        <p:nvGraphicFramePr>
          <p:cNvPr id="6" name="Group 4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37449"/>
              </p:ext>
            </p:extLst>
          </p:nvPr>
        </p:nvGraphicFramePr>
        <p:xfrm>
          <a:off x="1979712" y="2603248"/>
          <a:ext cx="5976663" cy="1977880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{2D5ABB26-0587-4C30-8999-92F81FD0307C}</a:tableStyleId>
              </a:tblPr>
              <a:tblGrid>
                <a:gridCol w="2520279"/>
                <a:gridCol w="1224136"/>
                <a:gridCol w="1152128"/>
                <a:gridCol w="1080120"/>
              </a:tblGrid>
              <a:tr h="6997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222" marR="45222" marT="45222" marB="45222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Hommes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fr-FR" sz="2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Femmes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2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45222" marR="45222" marT="45222" marB="45222" anchor="ctr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Anesthésistes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2 901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879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3 780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2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Dont cumul retraite / activité libérale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144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 </a:t>
                      </a:r>
                    </a:p>
                  </a:txBody>
                  <a:tcPr marL="0" marR="0" marT="45222" marB="45222" anchor="ctr" anchorCtr="1" horzOverflow="overflow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6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Effectifs des anesthésistes</a:t>
            </a: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  <p:pic>
        <p:nvPicPr>
          <p:cNvPr id="1026" name="Picture 2" descr="P:\COMMUNIC\DIAPOS &amp; TRANSPARENTS\2014\Dr Friguet\pyramide-ARE--01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6685" r="1439" b="9856"/>
          <a:stretch/>
        </p:blipFill>
        <p:spPr bwMode="auto">
          <a:xfrm>
            <a:off x="1019175" y="1419225"/>
            <a:ext cx="7048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3820" y="5898758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1" dirty="0" smtClean="0">
                <a:solidFill>
                  <a:srgbClr val="5F5F5F"/>
                </a:solidFill>
              </a:rPr>
              <a:t>(au 1</a:t>
            </a:r>
            <a:r>
              <a:rPr lang="fr-FR" sz="1600" b="0" i="1" baseline="30000" dirty="0" smtClean="0">
                <a:solidFill>
                  <a:srgbClr val="5F5F5F"/>
                </a:solidFill>
              </a:rPr>
              <a:t>er</a:t>
            </a:r>
            <a:r>
              <a:rPr lang="fr-FR" sz="1600" b="0" i="1" dirty="0" smtClean="0">
                <a:solidFill>
                  <a:srgbClr val="5F5F5F"/>
                </a:solidFill>
              </a:rPr>
              <a:t> janvier 2014)</a:t>
            </a:r>
            <a:endParaRPr lang="fr-FR" sz="1600" i="1" dirty="0"/>
          </a:p>
        </p:txBody>
      </p:sp>
      <p:pic>
        <p:nvPicPr>
          <p:cNvPr id="1027" name="Picture 3" descr="C:\Users\MULLER\Desktop\avec-cumu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92" y="1010196"/>
            <a:ext cx="571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</a:t>
            </a:r>
            <a:r>
              <a:rPr lang="fr-FR" dirty="0" smtClean="0"/>
              <a:t>régionale des anesthésistes</a:t>
            </a:r>
            <a:r>
              <a:rPr lang="fr-FR" dirty="0"/>
              <a:t/>
            </a:r>
            <a:br>
              <a:rPr lang="fr-FR" dirty="0"/>
            </a:br>
            <a:r>
              <a:rPr lang="fr-FR" sz="2800" dirty="0">
                <a:solidFill>
                  <a:srgbClr val="0070C0"/>
                </a:solidFill>
              </a:rPr>
              <a:t>Effectif </a:t>
            </a:r>
            <a:r>
              <a:rPr lang="fr-FR" sz="2800" dirty="0" smtClean="0">
                <a:solidFill>
                  <a:srgbClr val="0070C0"/>
                </a:solidFill>
              </a:rPr>
              <a:t>global (</a:t>
            </a:r>
            <a:r>
              <a:rPr lang="fr-FR" sz="2800" dirty="0">
                <a:solidFill>
                  <a:srgbClr val="0070C0"/>
                </a:solidFill>
              </a:rPr>
              <a:t>y compris les médecins en cumul retraite/activité libérale </a:t>
            </a:r>
            <a:r>
              <a:rPr lang="fr-FR" sz="2800" dirty="0" smtClean="0">
                <a:solidFill>
                  <a:srgbClr val="0070C0"/>
                </a:solidFill>
              </a:rPr>
              <a:t>)  </a:t>
            </a:r>
            <a:r>
              <a:rPr lang="fr-FR" sz="2800" dirty="0">
                <a:solidFill>
                  <a:srgbClr val="0070C0"/>
                </a:solidFill>
              </a:rPr>
              <a:t>: 3 796</a:t>
            </a:r>
          </a:p>
        </p:txBody>
      </p:sp>
    </p:spTree>
    <p:extLst>
      <p:ext uri="{BB962C8B-B14F-4D97-AF65-F5344CB8AC3E}">
        <p14:creationId xmlns:p14="http://schemas.microsoft.com/office/powerpoint/2010/main" val="892280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</a:t>
            </a:r>
            <a:r>
              <a:rPr lang="fr-FR" dirty="0" smtClean="0"/>
              <a:t>régionale des </a:t>
            </a:r>
            <a:r>
              <a:rPr lang="fr-FR" dirty="0"/>
              <a:t>anesthésistes</a:t>
            </a:r>
            <a:br>
              <a:rPr lang="fr-FR" dirty="0"/>
            </a:br>
            <a:r>
              <a:rPr lang="fr-FR" sz="2800" dirty="0">
                <a:solidFill>
                  <a:srgbClr val="0070C0"/>
                </a:solidFill>
              </a:rPr>
              <a:t>1 889 anesthésistes (</a:t>
            </a:r>
            <a:r>
              <a:rPr lang="fr-FR" sz="2800" dirty="0" smtClean="0">
                <a:solidFill>
                  <a:srgbClr val="0070C0"/>
                </a:solidFill>
              </a:rPr>
              <a:t>soit 50 % des ARE) 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dirty="0" smtClean="0">
                <a:solidFill>
                  <a:srgbClr val="0070C0"/>
                </a:solidFill>
              </a:rPr>
              <a:t>de </a:t>
            </a:r>
            <a:r>
              <a:rPr lang="fr-FR" sz="2800" dirty="0">
                <a:solidFill>
                  <a:srgbClr val="0070C0"/>
                </a:solidFill>
              </a:rPr>
              <a:t>55 ans et plus en exercice (hors cumul)</a:t>
            </a:r>
          </a:p>
        </p:txBody>
      </p:sp>
      <p:pic>
        <p:nvPicPr>
          <p:cNvPr id="3074" name="Picture 2" descr="C:\Users\MULLER\Desktop\sans-cumul-55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71500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3820" y="5898758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1" dirty="0" smtClean="0">
                <a:solidFill>
                  <a:srgbClr val="5F5F5F"/>
                </a:solidFill>
              </a:rPr>
              <a:t>(au 1</a:t>
            </a:r>
            <a:r>
              <a:rPr lang="fr-FR" sz="1600" b="0" i="1" baseline="30000" dirty="0" smtClean="0">
                <a:solidFill>
                  <a:srgbClr val="5F5F5F"/>
                </a:solidFill>
              </a:rPr>
              <a:t>er</a:t>
            </a:r>
            <a:r>
              <a:rPr lang="fr-FR" sz="1600" b="0" i="1" dirty="0" smtClean="0">
                <a:solidFill>
                  <a:srgbClr val="5F5F5F"/>
                </a:solidFill>
              </a:rPr>
              <a:t> janvier 2014)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10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</a:t>
            </a:r>
            <a:r>
              <a:rPr lang="fr-FR" dirty="0" smtClean="0"/>
              <a:t>régionale des </a:t>
            </a:r>
            <a:r>
              <a:rPr lang="fr-FR" dirty="0"/>
              <a:t>anesthésistes</a:t>
            </a:r>
            <a:br>
              <a:rPr lang="fr-FR" dirty="0"/>
            </a:br>
            <a:r>
              <a:rPr lang="fr-FR" sz="2800" dirty="0">
                <a:solidFill>
                  <a:srgbClr val="0070C0"/>
                </a:solidFill>
              </a:rPr>
              <a:t>1 028 anesthésistes </a:t>
            </a:r>
            <a:r>
              <a:rPr lang="fr-FR" sz="2800" dirty="0" smtClean="0">
                <a:solidFill>
                  <a:srgbClr val="0070C0"/>
                </a:solidFill>
              </a:rPr>
              <a:t>(soit 27 % des ARE) </a:t>
            </a:r>
            <a:br>
              <a:rPr lang="fr-FR" sz="2800" dirty="0" smtClean="0">
                <a:solidFill>
                  <a:srgbClr val="0070C0"/>
                </a:solidFill>
              </a:rPr>
            </a:br>
            <a:r>
              <a:rPr lang="fr-FR" sz="2800" dirty="0" smtClean="0">
                <a:solidFill>
                  <a:srgbClr val="0070C0"/>
                </a:solidFill>
              </a:rPr>
              <a:t>de </a:t>
            </a:r>
            <a:r>
              <a:rPr lang="fr-FR" sz="2800" dirty="0">
                <a:solidFill>
                  <a:srgbClr val="0070C0"/>
                </a:solidFill>
              </a:rPr>
              <a:t>60 ans et plus en </a:t>
            </a:r>
            <a:r>
              <a:rPr lang="fr-FR" sz="2800" dirty="0" smtClean="0">
                <a:solidFill>
                  <a:srgbClr val="0070C0"/>
                </a:solidFill>
              </a:rPr>
              <a:t>exercice (hors </a:t>
            </a:r>
            <a:r>
              <a:rPr lang="fr-FR" sz="2800" dirty="0">
                <a:solidFill>
                  <a:srgbClr val="0070C0"/>
                </a:solidFill>
              </a:rPr>
              <a:t>cumul)</a:t>
            </a:r>
          </a:p>
        </p:txBody>
      </p:sp>
      <p:pic>
        <p:nvPicPr>
          <p:cNvPr id="3" name="Picture 2" descr="C:\Users\MULLER\Desktop\sans-cumul-60a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10543"/>
            <a:ext cx="571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83820" y="5898758"/>
            <a:ext cx="1680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1" dirty="0" smtClean="0">
                <a:solidFill>
                  <a:srgbClr val="5F5F5F"/>
                </a:solidFill>
              </a:rPr>
              <a:t>(au 1</a:t>
            </a:r>
            <a:r>
              <a:rPr lang="fr-FR" sz="1600" b="0" i="1" baseline="30000" dirty="0" smtClean="0">
                <a:solidFill>
                  <a:srgbClr val="5F5F5F"/>
                </a:solidFill>
              </a:rPr>
              <a:t>er</a:t>
            </a:r>
            <a:r>
              <a:rPr lang="fr-FR" sz="1600" b="0" i="1" dirty="0" smtClean="0">
                <a:solidFill>
                  <a:srgbClr val="5F5F5F"/>
                </a:solidFill>
              </a:rPr>
              <a:t> janvier 2014)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0340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fr-FR" dirty="0" smtClean="0"/>
              <a:t>Répartition régionale des </a:t>
            </a:r>
            <a:r>
              <a:rPr lang="fr-FR" dirty="0"/>
              <a:t>anesthésistes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800" dirty="0">
                <a:solidFill>
                  <a:srgbClr val="0070C0"/>
                </a:solidFill>
              </a:rPr>
              <a:t>185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sz="2800" dirty="0">
                <a:solidFill>
                  <a:srgbClr val="0070C0"/>
                </a:solidFill>
              </a:rPr>
              <a:t>nouveaux affiliés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5856" y="5826750"/>
            <a:ext cx="2481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0" i="1" dirty="0" smtClean="0">
                <a:solidFill>
                  <a:srgbClr val="5F5F5F"/>
                </a:solidFill>
              </a:rPr>
              <a:t>(du 01/07/2012 au 30/06/2013)</a:t>
            </a:r>
            <a:endParaRPr lang="fr-FR" sz="1600" i="1" dirty="0"/>
          </a:p>
        </p:txBody>
      </p:sp>
      <p:pic>
        <p:nvPicPr>
          <p:cNvPr id="4" name="Picture 2" descr="C:\Users\MULLER\Desktop\nx-affil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715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NDDATAS" val="0"/>
  <p:tag name="SENDMETHODE" val="1"/>
  <p:tag name="SENDTO" val="demo@e-powervote.com"/>
  <p:tag name="PROGRAMID" val="0"/>
  <p:tag name="GROUPID" val="0"/>
  <p:tag name="USEQIDPERSO" val="-1"/>
  <p:tag name="PVXVOTES" val="4.9.99o"/>
  <p:tag name="SENDID" val="AT#1878787B6A2D7DD"/>
  <p:tag name="SENDPASS" val="AT#1CECECECECED7D9D2C3"/>
  <p:tag name="PXID" val="9"/>
  <p:tag name="NBSLIDES" val="103"/>
  <p:tag name="FILEPATH" val="P:\COMMUNIC\DIAPOS &amp; TRANSPARENTS\2012"/>
  <p:tag name="BOXDEFS" val="nb=30;b1=00001;n1=¤Name 1¤First name 1¤Service 1¤e-mail 1¤Comments 1;c1=0;w1=1;b2=00002;n2=¤Name 2¤First name 2¤Service 2¤e-mail 2¤Comments 2;c2=0;w2=1;b3=00003;n3=¤Name 3¤First name 3¤Service 3¤e-mail 3¤Comments 3;c3=0;w3=1;b4=00004;n4=¤Name 4¤First name 4¤Service 4¤e-mail 4¤Comments 4;c4=0;w4=1;b5=00005;n5=¤Name 5¤First name 5¤Service 5¤e-mail 5¤Comments 5;c5=0;w5=1;b6=00006;n6=¤Name 6¤First name 6¤Service 6¤e-mail 6¤Comments 6;c6=0;w6=1;b7=00007;n7=¤Name 7¤First name 7¤Service 7¤e-mail 7¤Comments 7;c7=0;w7=1;b8=00008;n8=¤Name 8¤First name 8¤Service 8¤e-mail 8¤Comments 8;c8=0;w8=1;b9=00009;n9=¤Name 9¤First name 9¤Service 9¤e-mail 9¤Comments 9;c9=0;w9=1;b10=00010;n10=¤Name 10¤First name 10¤Service 10¤e-mail 10¤Comments 10;c10=0;w10=1;b11=00011;n11=¤Europe¤Angela¤Merkel¤a.merkel@deutschland.de¤No comments....;c11=0;w11=1;b12=00012;n12=¤Name 12¤First name 12¤Service 12¤e-mail 12¤Comments 12;c12=0;w12=1;b13=00013;n13=¤Name 13¤First name 13¤Service 13¤e-mail 13¤Comments 13;c13=0;w13=1;b14=00014;n14=¤Name 14¤First name 14¤Service 14¤e-mail 14¤Comments 14;c14=0;w14=1;b15=00015;n15=¤Name 15¤First name 15¤Service 15¤e-mail 15¤Comments 15;c15=0;w15=1;b16=00016;n16=¤Name 16¤First name 16¤Service 16¤e-mail 16¤Comments 16;c16=0;w16=1;b17=00017;n17=¤Name 17¤First name 17¤Service 17¤e-mail 17¤Comments 17;c17=0;w17=1;b18=00018;n18=¤Name 18¤First name 18¤Service 18¤e-mail 18¤Comments 18;c18=0;w18=1;b19=00019;n19=¤Name 19¤First name 19¤Service 19¤e-mail 19¤Comments 19;c19=0;w19=1;b20=00020;n20=¤Name 20¤First name 20¤Service 20¤e-mail 20¤Comments 20;c20=0;w20=1;b21=00021;n21=¤Name 21¤First name 21¤Service 21¤e-mail 21¤Comments 21;c21=0;w21=1;b22=00022;n22=¤Name 22¤First name 22¤Service 22¤e-mail 22¤Comments 22;c22=0;w22=1;b23=00023;n23=¤Name 23¤First name 23¤Service 23¤e-mail 23¤Comments 23;c23=0;w23=1;b24=00024;n24=¤Name 24¤First name 24¤Service 24¤e-mail 24¤Comments 24;c24=0;w24=1;b25=00025;n25=¤Name 25¤First name 25¤Service 25¤e-mail 25¤Comments 25;c25=0;w25=1;b26=00026;n26=¤Name 26¤First name 26¤Service 26¤e-mail 26¤Comments 26;c26=0;w26=1;b27=00027;n27=¤Name 27¤First name 27¤Service 27¤e-mail 27¤Comments 27;c27=0;w27=1;b28=00028;n28=¤Name 28¤First name 28¤Service 28¤e-mail 28¤Comments 28;c28=0;w28=1;b29=00029;n29=¤Name 29¤First name 29¤Service 29¤e-mail 29¤Comments 29;c29=0;w29=1;b30=00030;n30=¤Name 30¤First name 30¤Service 30¤e-mail 30¤Comments 30;c30=0;w30=1;"/>
  <p:tag name="BOXFILE" val="c:\powervote\Sessions\box.ini"/>
  <p:tag name="BOXCOLSHEADS" val="SyncPart=1¤SyncOrder=1¤T1=#¤W1=480,189¤Cb1=¤Ct1=¤T2=*¤W2=750,0473¤Cb2=¤Ct2=¤T3=Team¤W3=1440¤Cb3=¤Ct3=¤T4=Name¤W4=1440¤Cb4=¤Ct4=¤T5=First name¤W5=1440¤Cb5=¤Ct5=¤T6=Service¤W6=1440¤Cb6=¤Ct6=¤T7=e-mail¤W7=1440¤Cb7=¤Ct7=¤T8=Comments¤W8=1440¤Cb8=¤Ct8=¤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9"/>
  <p:tag name="SID" val="365"/>
  <p:tag name="NAME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Ex7i1o5WFYMUt4c6svz0o"/>
</p:tagLst>
</file>

<file path=ppt/theme/theme1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eption personnalisée">
  <a:themeElements>
    <a:clrScheme name="9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onception personnalisé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pitchFamily="34" charset="0"/>
          </a:defRPr>
        </a:defPPr>
      </a:lstStyle>
    </a:lnDef>
  </a:objectDefaults>
  <a:extraClrSchemeLst>
    <a:extraClrScheme>
      <a:clrScheme name="9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13779</TotalTime>
  <Words>709</Words>
  <Application>Microsoft Office PowerPoint</Application>
  <PresentationFormat>Affichage à l'écran (4:3)</PresentationFormat>
  <Paragraphs>259</Paragraphs>
  <Slides>38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0" baseType="lpstr">
      <vt:lpstr>3_Conception personnalisée</vt:lpstr>
      <vt:lpstr>9_Conception personnalisée</vt:lpstr>
      <vt:lpstr>Présentation PowerPoint</vt:lpstr>
      <vt:lpstr>Présentation PowerPoint</vt:lpstr>
      <vt:lpstr>Présentation PowerPoint</vt:lpstr>
      <vt:lpstr>Effectifs des anesthésistes             au 1er janvier 2014 </vt:lpstr>
      <vt:lpstr>Effectifs des anesthésistes </vt:lpstr>
      <vt:lpstr>Répartition régionale des anesthésistes Effectif global (y compris les médecins en cumul retraite/activité libérale )  : 3 796</vt:lpstr>
      <vt:lpstr>Répartition régionale des anesthésistes 1 889 anesthésistes (soit 50 % des ARE)  de 55 ans et plus en exercice (hors cumul)</vt:lpstr>
      <vt:lpstr>Répartition régionale des anesthésistes 1 028 anesthésistes (soit 27 % des ARE)  de 60 ans et plus en exercice (hors cumul)</vt:lpstr>
      <vt:lpstr>Répartition régionale des anesthésistes 185 nouveaux affiliés </vt:lpstr>
      <vt:lpstr>Effectifs des anesthésistes / affiliés CARMF</vt:lpstr>
      <vt:lpstr>39 bénéficiaires des indemnités journalières  Année 2013</vt:lpstr>
      <vt:lpstr>Effectifs des anesthésistes </vt:lpstr>
      <vt:lpstr>Présentation PowerPoint</vt:lpstr>
      <vt:lpstr>« Le plaisir, clef de la longévité » Dr Bruno Vuillemin</vt:lpstr>
      <vt:lpstr>Conseils</vt:lpstr>
      <vt:lpstr>Espérance de vie à la retraite</vt:lpstr>
      <vt:lpstr>Présentation PowerPoint</vt:lpstr>
      <vt:lpstr>Présentation PowerPoint</vt:lpstr>
      <vt:lpstr>Présentation PowerPoint</vt:lpstr>
      <vt:lpstr>LUNDI </vt:lpstr>
      <vt:lpstr>Présentation PowerPoint</vt:lpstr>
      <vt:lpstr>Présentation PowerPoint</vt:lpstr>
      <vt:lpstr>Allocation moyenne versée  au 4e trimestre 2013 </vt:lpstr>
      <vt:lpstr>Bénéfice non commercial (BNC) 2011</vt:lpstr>
      <vt:lpstr>Bénéfice non commercial (BNC) 2011 Comparatif des BNC moyens anesthésistes / Affiliés CARMF</vt:lpstr>
      <vt:lpstr>Présentation PowerPoint</vt:lpstr>
      <vt:lpstr>Historique des 3 régimes de retraite</vt:lpstr>
      <vt:lpstr>Taux d’appel des cotisations anesthésistes</vt:lpstr>
      <vt:lpstr>Cotisations moyennes annuelles des anesthésistes au 31/12/ 2013</vt:lpstr>
      <vt:lpstr>Cotisations moyennes annuelles Ensemble des affiliés </vt:lpstr>
      <vt:lpstr>Cotisations moyennes annuelles Rapport cotisations anesthésistes / cotisations affiliés</vt:lpstr>
      <vt:lpstr>Taux de rendement  Cotisations de retraite des anesthésistes</vt:lpstr>
      <vt:lpstr>Retraite des ARE : quelles allocations ?</vt:lpstr>
      <vt:lpstr>Solvabilité des régimes Réserves au 1er janvier 2013*</vt:lpstr>
      <vt:lpstr>Présentation PowerPoint</vt:lpstr>
      <vt:lpstr>Présentation PowerPoint</vt:lpstr>
      <vt:lpstr>Présentation PowerPoint</vt:lpstr>
      <vt:lpstr>Retraite : nouveaux horizons</vt:lpstr>
    </vt:vector>
  </TitlesOfParts>
  <Company>CARMF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MULLER</dc:creator>
  <cp:lastModifiedBy>Marleix Grégoire</cp:lastModifiedBy>
  <cp:revision>1843</cp:revision>
  <cp:lastPrinted>2014-03-13T09:57:29Z</cp:lastPrinted>
  <dcterms:created xsi:type="dcterms:W3CDTF">2011-01-11T09:56:06Z</dcterms:created>
  <dcterms:modified xsi:type="dcterms:W3CDTF">2014-03-21T15:26:17Z</dcterms:modified>
</cp:coreProperties>
</file>